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48"/>
  </p:notesMasterIdLst>
  <p:sldIdLst>
    <p:sldId id="256" r:id="rId2"/>
    <p:sldId id="355" r:id="rId3"/>
    <p:sldId id="526" r:id="rId4"/>
    <p:sldId id="300" r:id="rId5"/>
    <p:sldId id="537" r:id="rId6"/>
    <p:sldId id="536" r:id="rId7"/>
    <p:sldId id="534" r:id="rId8"/>
    <p:sldId id="535" r:id="rId9"/>
    <p:sldId id="259" r:id="rId10"/>
    <p:sldId id="527" r:id="rId11"/>
    <p:sldId id="266" r:id="rId12"/>
    <p:sldId id="539" r:id="rId13"/>
    <p:sldId id="532" r:id="rId14"/>
    <p:sldId id="530" r:id="rId15"/>
    <p:sldId id="538" r:id="rId16"/>
    <p:sldId id="528" r:id="rId17"/>
    <p:sldId id="299" r:id="rId18"/>
    <p:sldId id="313" r:id="rId19"/>
    <p:sldId id="314" r:id="rId20"/>
    <p:sldId id="361" r:id="rId21"/>
    <p:sldId id="531" r:id="rId22"/>
    <p:sldId id="267" r:id="rId23"/>
    <p:sldId id="540" r:id="rId24"/>
    <p:sldId id="301" r:id="rId25"/>
    <p:sldId id="302" r:id="rId26"/>
    <p:sldId id="533" r:id="rId27"/>
    <p:sldId id="529" r:id="rId28"/>
    <p:sldId id="556" r:id="rId29"/>
    <p:sldId id="557" r:id="rId30"/>
    <p:sldId id="558" r:id="rId31"/>
    <p:sldId id="559" r:id="rId32"/>
    <p:sldId id="541" r:id="rId33"/>
    <p:sldId id="555" r:id="rId34"/>
    <p:sldId id="542" r:id="rId35"/>
    <p:sldId id="543" r:id="rId36"/>
    <p:sldId id="544" r:id="rId37"/>
    <p:sldId id="545" r:id="rId38"/>
    <p:sldId id="554" r:id="rId39"/>
    <p:sldId id="546" r:id="rId40"/>
    <p:sldId id="547" r:id="rId41"/>
    <p:sldId id="548" r:id="rId42"/>
    <p:sldId id="550" r:id="rId43"/>
    <p:sldId id="549" r:id="rId44"/>
    <p:sldId id="553" r:id="rId45"/>
    <p:sldId id="551" r:id="rId46"/>
    <p:sldId id="552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Hernández Miranda" initials="AHM" lastIdx="2" clrIdx="0">
    <p:extLst>
      <p:ext uri="{19B8F6BF-5375-455C-9EA6-DF929625EA0E}">
        <p15:presenceInfo xmlns:p15="http://schemas.microsoft.com/office/powerpoint/2012/main" userId="0495b5024d29b1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DF0"/>
    <a:srgbClr val="A3099C"/>
    <a:srgbClr val="DE0CD4"/>
    <a:srgbClr val="FA62AE"/>
    <a:srgbClr val="6E0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724" autoAdjust="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DD08F-D4FE-4E92-92D3-3C68A516A214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7C2B3-0B07-4432-BBEF-11FD83F0C9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281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cumplir con los objetivos se estableció el siguiente método: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colecta se realizará en dos localidades, el genotipo tolerante (CH-I), fue colectado en el municipio de Pantepec, perteneciente al estado de Puebla y genotipo susceptible a caída (CH-VI), colectado en la localidad Puntilla Aldama del Municipio de San Rafael, perteneciente al estado de Veracruz. </a:t>
            </a:r>
          </a:p>
          <a:p>
            <a:pPr fontAlgn="base"/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material biológico se almacenó en nitrógeno liquido</a:t>
            </a:r>
          </a:p>
          <a:p>
            <a:pPr fontAlgn="base"/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extracción del RNA se realizó con el kit </a:t>
            </a: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Direct-</a:t>
            </a:r>
            <a:r>
              <a:rPr lang="es-419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zol</a:t>
            </a: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RNA </a:t>
            </a:r>
            <a:r>
              <a:rPr lang="es-419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Miniprep</a:t>
            </a:r>
            <a:r>
              <a:rPr lang="es-419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plus</a:t>
            </a:r>
            <a:r>
              <a:rPr lang="es-MX" sz="180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®</a:t>
            </a:r>
          </a:p>
          <a:p>
            <a:pPr fontAlgn="base"/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 verificó la integridad del </a:t>
            </a:r>
            <a:r>
              <a:rPr lang="es-MX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RNA</a:t>
            </a:r>
            <a:r>
              <a:rPr lang="es-MX" sz="1800" baseline="-25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Total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mediante una electroforesis en gel de agarosa al 1%</a:t>
            </a:r>
          </a:p>
          <a:p>
            <a:pPr fontAlgn="base"/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 muestras se secuenciaron a través de la plataforma de secuenciación masiva </a:t>
            </a:r>
            <a:r>
              <a:rPr lang="es-MX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Illumina</a:t>
            </a:r>
            <a:r>
              <a:rPr lang="es-MX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Las bibliotecas de </a:t>
            </a:r>
            <a:r>
              <a:rPr lang="es-MX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cDNA</a:t>
            </a: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de cada muestra se generaron a partir de </a:t>
            </a:r>
            <a:r>
              <a:rPr lang="es-MX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RNA</a:t>
            </a:r>
            <a:r>
              <a:rPr lang="es-MX" sz="1800" baseline="-250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Total</a:t>
            </a: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y de la utilización del kit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TruSeq</a:t>
            </a:r>
            <a:r>
              <a:rPr lang="es-MX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RNA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Sample</a:t>
            </a:r>
            <a:r>
              <a:rPr lang="es-MX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Prep</a:t>
            </a:r>
            <a:r>
              <a:rPr lang="es-MX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Kits v2</a:t>
            </a: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(Ilumina, Inc., San Diego, CA). Se obtuvieron un total de ocho bibliotecas que posteriormente fueron indexadas y agrupadas.</a:t>
            </a:r>
            <a:endParaRPr lang="es-MX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 secuenciación de bibliotecas de </a:t>
            </a:r>
            <a:r>
              <a:rPr lang="es-MX" sz="1800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cDNA</a:t>
            </a: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se llevó a cabo en la Unidad Universitaria de Secuenciación Masiva y Bioinformática del Instituto de Biotecnología de la Universidad Nacional Autónoma de México (UUSMB IBT-UNAM) a través de la plataforma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Illumina</a:t>
            </a:r>
            <a:r>
              <a:rPr lang="es-MX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Nextseq</a:t>
            </a:r>
            <a:r>
              <a:rPr lang="es-MX" sz="18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500</a:t>
            </a:r>
            <a:r>
              <a:rPr lang="es-MX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con una configuración para lecturas de extremo emparejado y una longitud de 76pb. </a:t>
            </a:r>
            <a:endParaRPr lang="es-MX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fontAlgn="base"/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EB20D-A374-4FE2-A5C2-8BE2CDF1975A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990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13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1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5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5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0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3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5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6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0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4A4D8C9-63DD-2031-87FE-00C93483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086" y="1519577"/>
            <a:ext cx="4875255" cy="43440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6005" y="1664838"/>
            <a:ext cx="4581293" cy="40590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747085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76ED32-87CB-4C34-A297-8D7BECE23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691" y="2849729"/>
            <a:ext cx="3898190" cy="2186393"/>
          </a:xfrm>
        </p:spPr>
        <p:txBody>
          <a:bodyPr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MX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 para </a:t>
            </a:r>
            <a:r>
              <a:rPr lang="es-MX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s-MX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640399D-E7FC-4053-6C27-BCF331C05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1260" y="5288505"/>
            <a:ext cx="5663559" cy="115020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M. En C. Olga Andrea Hernández Miranda</a:t>
            </a:r>
          </a:p>
        </p:txBody>
      </p:sp>
    </p:spTree>
    <p:extLst>
      <p:ext uri="{BB962C8B-B14F-4D97-AF65-F5344CB8AC3E}">
        <p14:creationId xmlns:p14="http://schemas.microsoft.com/office/powerpoint/2010/main" val="44052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85EBABB4-A0B5-0E6C-96F4-0759A6FFC394}"/>
              </a:ext>
            </a:extLst>
          </p:cNvPr>
          <p:cNvSpPr/>
          <p:nvPr/>
        </p:nvSpPr>
        <p:spPr>
          <a:xfrm>
            <a:off x="0" y="1950103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C8EAD0-59C2-B175-390F-CEFA657592B5}"/>
              </a:ext>
            </a:extLst>
          </p:cNvPr>
          <p:cNvSpPr txBox="1"/>
          <p:nvPr/>
        </p:nvSpPr>
        <p:spPr>
          <a:xfrm>
            <a:off x="289249" y="3550303"/>
            <a:ext cx="13995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Genoma</a:t>
            </a:r>
          </a:p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Cuentas en reads para cada transcrito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08C45B-A4B0-0D4A-E74C-E94DEDA8E981}"/>
              </a:ext>
            </a:extLst>
          </p:cNvPr>
          <p:cNvSpPr/>
          <p:nvPr/>
        </p:nvSpPr>
        <p:spPr>
          <a:xfrm>
            <a:off x="1959428" y="3550303"/>
            <a:ext cx="2090057" cy="369332"/>
          </a:xfrm>
          <a:prstGeom prst="rect">
            <a:avLst/>
          </a:prstGeom>
          <a:solidFill>
            <a:srgbClr val="FA6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7F5965-1F29-1D03-EC79-44F504D1DE9C}"/>
              </a:ext>
            </a:extLst>
          </p:cNvPr>
          <p:cNvSpPr/>
          <p:nvPr/>
        </p:nvSpPr>
        <p:spPr>
          <a:xfrm>
            <a:off x="4500465" y="3550303"/>
            <a:ext cx="2090057" cy="369332"/>
          </a:xfrm>
          <a:prstGeom prst="rect">
            <a:avLst/>
          </a:prstGeom>
          <a:solidFill>
            <a:srgbClr val="FA6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5E6F9B0-3BD9-308E-6A11-778ABCD1BED1}"/>
              </a:ext>
            </a:extLst>
          </p:cNvPr>
          <p:cNvSpPr/>
          <p:nvPr/>
        </p:nvSpPr>
        <p:spPr>
          <a:xfrm>
            <a:off x="7041502" y="3550303"/>
            <a:ext cx="2090057" cy="369332"/>
          </a:xfrm>
          <a:prstGeom prst="rect">
            <a:avLst/>
          </a:prstGeom>
          <a:solidFill>
            <a:srgbClr val="FA6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8B8A43-71DA-251D-756C-7EA23668CF65}"/>
              </a:ext>
            </a:extLst>
          </p:cNvPr>
          <p:cNvSpPr/>
          <p:nvPr/>
        </p:nvSpPr>
        <p:spPr>
          <a:xfrm>
            <a:off x="9588759" y="3550303"/>
            <a:ext cx="2090057" cy="369332"/>
          </a:xfrm>
          <a:prstGeom prst="rect">
            <a:avLst/>
          </a:prstGeom>
          <a:solidFill>
            <a:srgbClr val="FA6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40D5FC-C450-EF29-4789-C741C5794A77}"/>
              </a:ext>
            </a:extLst>
          </p:cNvPr>
          <p:cNvSpPr/>
          <p:nvPr/>
        </p:nvSpPr>
        <p:spPr>
          <a:xfrm>
            <a:off x="1959428" y="407592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CA32BB4-13F3-24A2-22AB-65FC34FDFCB9}"/>
              </a:ext>
            </a:extLst>
          </p:cNvPr>
          <p:cNvSpPr/>
          <p:nvPr/>
        </p:nvSpPr>
        <p:spPr>
          <a:xfrm>
            <a:off x="1959428" y="4324744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D5A2FE6-2B9C-5DFC-E706-3D0D8D86D8CB}"/>
              </a:ext>
            </a:extLst>
          </p:cNvPr>
          <p:cNvSpPr/>
          <p:nvPr/>
        </p:nvSpPr>
        <p:spPr>
          <a:xfrm>
            <a:off x="1959428" y="4584446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5655E07-6BF9-1403-8193-DE8E5CE2E02B}"/>
              </a:ext>
            </a:extLst>
          </p:cNvPr>
          <p:cNvSpPr/>
          <p:nvPr/>
        </p:nvSpPr>
        <p:spPr>
          <a:xfrm>
            <a:off x="4500465" y="407592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11A6734-0FC1-D030-ED66-81CEC930EAA5}"/>
              </a:ext>
            </a:extLst>
          </p:cNvPr>
          <p:cNvSpPr/>
          <p:nvPr/>
        </p:nvSpPr>
        <p:spPr>
          <a:xfrm>
            <a:off x="4500465" y="4324744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1CD753B-783F-C2E8-0F04-1166F0FD68EC}"/>
              </a:ext>
            </a:extLst>
          </p:cNvPr>
          <p:cNvSpPr/>
          <p:nvPr/>
        </p:nvSpPr>
        <p:spPr>
          <a:xfrm>
            <a:off x="4500465" y="4584446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3BAD7E-A5A5-BB5B-BF38-54FA731AA518}"/>
              </a:ext>
            </a:extLst>
          </p:cNvPr>
          <p:cNvSpPr/>
          <p:nvPr/>
        </p:nvSpPr>
        <p:spPr>
          <a:xfrm>
            <a:off x="4500465" y="484414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D8C7371-04BE-C9D3-133B-BF56DA35FF7B}"/>
              </a:ext>
            </a:extLst>
          </p:cNvPr>
          <p:cNvSpPr/>
          <p:nvPr/>
        </p:nvSpPr>
        <p:spPr>
          <a:xfrm>
            <a:off x="4500464" y="5103850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EE619D3-19E8-185C-A71E-C6B707880BA6}"/>
              </a:ext>
            </a:extLst>
          </p:cNvPr>
          <p:cNvSpPr/>
          <p:nvPr/>
        </p:nvSpPr>
        <p:spPr>
          <a:xfrm>
            <a:off x="7041502" y="407592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6B92E07-50E2-BCCA-65CA-8D86C1A45ADF}"/>
              </a:ext>
            </a:extLst>
          </p:cNvPr>
          <p:cNvSpPr/>
          <p:nvPr/>
        </p:nvSpPr>
        <p:spPr>
          <a:xfrm>
            <a:off x="7041502" y="4324744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56BBA0A-094E-B3D3-D7A8-60740C8185AB}"/>
              </a:ext>
            </a:extLst>
          </p:cNvPr>
          <p:cNvSpPr/>
          <p:nvPr/>
        </p:nvSpPr>
        <p:spPr>
          <a:xfrm>
            <a:off x="7041502" y="4584446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67DECD4-86AE-9CB7-214C-1AA4A60578EC}"/>
              </a:ext>
            </a:extLst>
          </p:cNvPr>
          <p:cNvSpPr/>
          <p:nvPr/>
        </p:nvSpPr>
        <p:spPr>
          <a:xfrm>
            <a:off x="7041502" y="484414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07D3865-DF2A-8B45-FC53-627E4B1968C0}"/>
              </a:ext>
            </a:extLst>
          </p:cNvPr>
          <p:cNvSpPr/>
          <p:nvPr/>
        </p:nvSpPr>
        <p:spPr>
          <a:xfrm>
            <a:off x="7041501" y="5103850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3A23C87-9FBC-16F7-6471-267B4A88B8CD}"/>
              </a:ext>
            </a:extLst>
          </p:cNvPr>
          <p:cNvSpPr/>
          <p:nvPr/>
        </p:nvSpPr>
        <p:spPr>
          <a:xfrm>
            <a:off x="7041501" y="5392326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D98F880-0510-4635-ED1E-B9F32A21A4B4}"/>
              </a:ext>
            </a:extLst>
          </p:cNvPr>
          <p:cNvSpPr/>
          <p:nvPr/>
        </p:nvSpPr>
        <p:spPr>
          <a:xfrm>
            <a:off x="7041501" y="5641142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6E801D1-FE8A-3981-E558-C35DDB0495C2}"/>
              </a:ext>
            </a:extLst>
          </p:cNvPr>
          <p:cNvSpPr/>
          <p:nvPr/>
        </p:nvSpPr>
        <p:spPr>
          <a:xfrm>
            <a:off x="7041501" y="5900844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C953E35-19D4-70C9-8DE3-5BCFAB990C8C}"/>
              </a:ext>
            </a:extLst>
          </p:cNvPr>
          <p:cNvSpPr/>
          <p:nvPr/>
        </p:nvSpPr>
        <p:spPr>
          <a:xfrm>
            <a:off x="9588759" y="4079038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854FC80-0E58-8785-4DD4-BDAB4D753BA9}"/>
              </a:ext>
            </a:extLst>
          </p:cNvPr>
          <p:cNvSpPr/>
          <p:nvPr/>
        </p:nvSpPr>
        <p:spPr>
          <a:xfrm>
            <a:off x="9588759" y="4327854"/>
            <a:ext cx="2090057" cy="132183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C1F275-7D80-7BC6-B4D1-C35FEBDAEEB1}"/>
              </a:ext>
            </a:extLst>
          </p:cNvPr>
          <p:cNvSpPr txBox="1"/>
          <p:nvPr/>
        </p:nvSpPr>
        <p:spPr>
          <a:xfrm>
            <a:off x="2539360" y="2725128"/>
            <a:ext cx="930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Gen 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264111D-EA8B-569E-67F7-A052A37C84AD}"/>
              </a:ext>
            </a:extLst>
          </p:cNvPr>
          <p:cNvSpPr txBox="1"/>
          <p:nvPr/>
        </p:nvSpPr>
        <p:spPr>
          <a:xfrm>
            <a:off x="5075651" y="272512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Gen B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3B359EF-292A-740E-ED62-4AF760F2D74D}"/>
              </a:ext>
            </a:extLst>
          </p:cNvPr>
          <p:cNvSpPr txBox="1"/>
          <p:nvPr/>
        </p:nvSpPr>
        <p:spPr>
          <a:xfrm>
            <a:off x="7616688" y="2729272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Gen C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31AC855-9193-3F0A-C201-997EFCE66A09}"/>
              </a:ext>
            </a:extLst>
          </p:cNvPr>
          <p:cNvSpPr txBox="1"/>
          <p:nvPr/>
        </p:nvSpPr>
        <p:spPr>
          <a:xfrm>
            <a:off x="10241700" y="272408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Gen 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B29270D-2041-8EB6-229D-65A505AE8AF9}"/>
              </a:ext>
            </a:extLst>
          </p:cNvPr>
          <p:cNvSpPr txBox="1"/>
          <p:nvPr/>
        </p:nvSpPr>
        <p:spPr>
          <a:xfrm>
            <a:off x="1688841" y="1645172"/>
            <a:ext cx="8848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obtienen las cuentas totales de las lecturas que caen en cada 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cuenta cada una de estas lecturas 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098EE67-5189-7A30-198C-9FE32BBF36B9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9011A3F4-B650-F55E-BBCE-5A33B83819B8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48828886-23AF-794D-16AA-A79F1403C8B1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Conteo</a:t>
                </a:r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67A67B3A-695A-0B94-029E-57622CD66B84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E4FD5448-4E78-AE1F-F782-E64E5A4E75FF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EE844B0-5DF7-C3BE-120D-34A55BE9865E}"/>
              </a:ext>
            </a:extLst>
          </p:cNvPr>
          <p:cNvSpPr txBox="1"/>
          <p:nvPr/>
        </p:nvSpPr>
        <p:spPr>
          <a:xfrm>
            <a:off x="0" y="1184660"/>
            <a:ext cx="2351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Salmon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82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BA712C-068F-4D15-7D6A-357E8ACCA63C}"/>
              </a:ext>
            </a:extLst>
          </p:cNvPr>
          <p:cNvSpPr/>
          <p:nvPr/>
        </p:nvSpPr>
        <p:spPr>
          <a:xfrm>
            <a:off x="0" y="2124809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DB71A220-7A17-4B5B-8FFA-2E9CA1940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31321" r="18850" b="35028"/>
          <a:stretch/>
        </p:blipFill>
        <p:spPr>
          <a:xfrm>
            <a:off x="261470" y="3725009"/>
            <a:ext cx="11669060" cy="28997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8B4BD6-69DE-401B-A4AC-935FBDAB608B}"/>
              </a:ext>
            </a:extLst>
          </p:cNvPr>
          <p:cNvSpPr txBox="1"/>
          <p:nvPr/>
        </p:nvSpPr>
        <p:spPr>
          <a:xfrm>
            <a:off x="1032078" y="1894450"/>
            <a:ext cx="10127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cada transcrito presenta una longitud distinta no se puede comparar la expresión entre un transcrito y otro.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normaliza para obtener un número comparable</a:t>
            </a:r>
            <a:r>
              <a:rPr lang="es-MX" sz="20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obtiene la expresión en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RPKM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oTPM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Transcripts Per </a:t>
            </a:r>
            <a:r>
              <a:rPr lang="es-MX" sz="20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r>
              <a:rPr lang="es-MX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514792-FA97-783D-F85D-92377B3DAA73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869F9DD-5334-10C8-2DAC-EE9E417378C7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29F7C0B1-EBCB-9859-5A18-C9A51452E98B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Normalización</a:t>
                </a: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19B7F9FB-732D-C4B2-7E98-2FD271EF3027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47F26EC-6B0F-DD9D-E44B-8089DE3250E2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7424169F-E1D8-3D14-6744-CBECE6028446}"/>
              </a:ext>
            </a:extLst>
          </p:cNvPr>
          <p:cNvSpPr txBox="1"/>
          <p:nvPr/>
        </p:nvSpPr>
        <p:spPr>
          <a:xfrm>
            <a:off x="0" y="1184660"/>
            <a:ext cx="2351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Salmon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4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BD8ECB5-6437-986C-C2B9-3254C3441D3D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4E88354C-52B8-39AB-F36D-3BAC80154F0A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360FD4C-51E3-0549-FA04-DEB458E1C6C9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del ensamble</a:t>
                </a: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F78D1ED-E584-E363-B38B-EA862BE0E4D0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A8CF61F-9C80-7CC3-38DA-07C5E0AD0864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EC3C56A7-A7DE-934D-8E3B-53CF8A9D9A31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The statistics of the final Trinity assembly | Download Scientific Diagram">
            <a:extLst>
              <a:ext uri="{FF2B5EF4-FFF2-40B4-BE49-F238E27FC236}">
                <a16:creationId xmlns:a16="http://schemas.microsoft.com/office/drawing/2014/main" id="{85D9D260-C864-F686-C735-ABDEF0ED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9" y="1854768"/>
            <a:ext cx="5902680" cy="329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40844C9-864B-AF43-23F7-70D1AC0D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989" y="1715081"/>
            <a:ext cx="4991983" cy="329394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1CF1D1-4976-2801-1727-BA19B3C96C9A}"/>
              </a:ext>
            </a:extLst>
          </p:cNvPr>
          <p:cNvSpPr txBox="1"/>
          <p:nvPr/>
        </p:nvSpPr>
        <p:spPr>
          <a:xfrm>
            <a:off x="177282" y="5753992"/>
            <a:ext cx="8848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Estadístico N50: Se calcula ordenando los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de mayor tamaño y determina el conjunto mínimo de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contigs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cuyo tamaño es el 50% del genoma.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2D7AB3-058D-F73A-A370-C9DC0B650AF2}"/>
              </a:ext>
            </a:extLst>
          </p:cNvPr>
          <p:cNvSpPr txBox="1"/>
          <p:nvPr/>
        </p:nvSpPr>
        <p:spPr>
          <a:xfrm>
            <a:off x="0" y="1184660"/>
            <a:ext cx="2351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Trinity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1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196E7A22-D7AB-35CC-9BE9-B1D20B163D58}"/>
              </a:ext>
            </a:extLst>
          </p:cNvPr>
          <p:cNvSpPr/>
          <p:nvPr/>
        </p:nvSpPr>
        <p:spPr>
          <a:xfrm>
            <a:off x="107302" y="985105"/>
            <a:ext cx="11977396" cy="14275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0E80D94-939D-D7A8-4C14-4665082A046C}"/>
              </a:ext>
            </a:extLst>
          </p:cNvPr>
          <p:cNvSpPr txBox="1"/>
          <p:nvPr/>
        </p:nvSpPr>
        <p:spPr>
          <a:xfrm>
            <a:off x="6540759" y="2813301"/>
            <a:ext cx="5651241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En un ensamblaje de transcriptoma se busca que cada </a:t>
            </a:r>
            <a:r>
              <a:rPr lang="es-MX" sz="1600" dirty="0" err="1"/>
              <a:t>contig</a:t>
            </a:r>
            <a:r>
              <a:rPr lang="es-MX" sz="1600" dirty="0"/>
              <a:t> represente a un transcrito y no que su longitud sea mayor como en el ensamblaje de genoma; por lo tanto, N50 no es adecuada.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ExN50 toma en cuenta el valor de expresión.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EXN50 son las transcripciones más expresadas que representan el 50% de expresiones totales normalizadas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2FA1362-BD76-264B-856D-F47B4DE75E54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D5A6778-6936-1107-EC52-00434DBC62FD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1522AA79-55FD-B152-D16F-60D62454A0A2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del ensamble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407434A-2CBA-FCC3-37E1-0EDEBDA009A0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C260A8A-AB11-2915-BF95-E6880C268F8B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A01EE8F2-30B4-0CDA-F9A4-A94E375DCF8E}"/>
              </a:ext>
            </a:extLst>
          </p:cNvPr>
          <p:cNvSpPr txBox="1"/>
          <p:nvPr/>
        </p:nvSpPr>
        <p:spPr>
          <a:xfrm>
            <a:off x="450755" y="1632704"/>
            <a:ext cx="4858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Estadístico EXN50 para transcriptomas (Trinity)</a:t>
            </a:r>
          </a:p>
        </p:txBody>
      </p:sp>
      <p:pic>
        <p:nvPicPr>
          <p:cNvPr id="7170" name="Picture 2" descr="Transcriptome Contig Nx and ExN50 stats · trinityrnaseq/trinityrnaseq Wiki  · GitHub">
            <a:extLst>
              <a:ext uri="{FF2B5EF4-FFF2-40B4-BE49-F238E27FC236}">
                <a16:creationId xmlns:a16="http://schemas.microsoft.com/office/drawing/2014/main" id="{E1343811-BC28-4E72-5F52-B41142CE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4" y="2295295"/>
            <a:ext cx="4858364" cy="41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E9A2C05-07BE-0286-EEE8-F19B688C7287}"/>
              </a:ext>
            </a:extLst>
          </p:cNvPr>
          <p:cNvSpPr txBox="1"/>
          <p:nvPr/>
        </p:nvSpPr>
        <p:spPr>
          <a:xfrm>
            <a:off x="1915886" y="6071255"/>
            <a:ext cx="239520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Porcentaje de expresión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BCBE726-A591-42E0-0ED9-76BA0AFC3773}"/>
              </a:ext>
            </a:extLst>
          </p:cNvPr>
          <p:cNvSpPr txBox="1"/>
          <p:nvPr/>
        </p:nvSpPr>
        <p:spPr>
          <a:xfrm rot="16200000">
            <a:off x="-543911" y="3921297"/>
            <a:ext cx="23278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Longitud del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contig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(pb)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B6EB36-A101-4EE0-83E7-370F702364B7}"/>
              </a:ext>
            </a:extLst>
          </p:cNvPr>
          <p:cNvSpPr txBox="1"/>
          <p:nvPr/>
        </p:nvSpPr>
        <p:spPr>
          <a:xfrm>
            <a:off x="9437102" y="6433591"/>
            <a:ext cx="273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Damasco et al., 2019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E940CD-BAA1-2416-B2B3-57A9BF9577CD}"/>
              </a:ext>
            </a:extLst>
          </p:cNvPr>
          <p:cNvSpPr txBox="1"/>
          <p:nvPr/>
        </p:nvSpPr>
        <p:spPr>
          <a:xfrm>
            <a:off x="0" y="1184660"/>
            <a:ext cx="2351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Trinity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2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196E7A22-D7AB-35CC-9BE9-B1D20B163D58}"/>
              </a:ext>
            </a:extLst>
          </p:cNvPr>
          <p:cNvSpPr/>
          <p:nvPr/>
        </p:nvSpPr>
        <p:spPr>
          <a:xfrm>
            <a:off x="214604" y="1007706"/>
            <a:ext cx="11977396" cy="14275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BUSCO - from QC to gene prediction and phylogenomics">
            <a:extLst>
              <a:ext uri="{FF2B5EF4-FFF2-40B4-BE49-F238E27FC236}">
                <a16:creationId xmlns:a16="http://schemas.microsoft.com/office/drawing/2014/main" id="{2D7D01DB-97D0-8D3F-127D-A24D980A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1203379"/>
            <a:ext cx="5054083" cy="17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guide BUSCO v5.7.1">
            <a:extLst>
              <a:ext uri="{FF2B5EF4-FFF2-40B4-BE49-F238E27FC236}">
                <a16:creationId xmlns:a16="http://schemas.microsoft.com/office/drawing/2014/main" id="{7B8AEEFA-76CF-4979-CA45-28BA5BD7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7" y="1822442"/>
            <a:ext cx="6538232" cy="47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F0E80D94-939D-D7A8-4C14-4665082A046C}"/>
              </a:ext>
            </a:extLst>
          </p:cNvPr>
          <p:cNvSpPr txBox="1"/>
          <p:nvPr/>
        </p:nvSpPr>
        <p:spPr>
          <a:xfrm>
            <a:off x="7137918" y="3285336"/>
            <a:ext cx="5054082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Cada gen predicho se compara con secuencias de clados específicos y la secuencia que cumpla en el mínimo de alineación se considera ortólogo.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Las secuencias ortólogas se evalúan a su longitud.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/>
              <a:t>Se clasifican como completas (límite de longitud), fragmentadas (si son muy cortas).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E16A3E9-F6BE-2B01-742C-30BDBE22958F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B13A700-70D8-6407-235D-0CB61DCC3D63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31649F2B-735C-D9EC-E709-64F1A1A6A91B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del ensamble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A54D2B6-A4EB-8F93-BB69-AA6DDB49C40F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E80B0B7-9144-7A27-FDF5-CDC7F77F799F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76632B94-1FD6-999E-E8B6-D46BD693D18C}"/>
              </a:ext>
            </a:extLst>
          </p:cNvPr>
          <p:cNvSpPr txBox="1"/>
          <p:nvPr/>
        </p:nvSpPr>
        <p:spPr>
          <a:xfrm>
            <a:off x="9437102" y="6433591"/>
            <a:ext cx="273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Damasco et al., 2019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17936A-4935-A249-9E1D-B94417F686B1}"/>
              </a:ext>
            </a:extLst>
          </p:cNvPr>
          <p:cNvSpPr txBox="1"/>
          <p:nvPr/>
        </p:nvSpPr>
        <p:spPr>
          <a:xfrm>
            <a:off x="0" y="1184660"/>
            <a:ext cx="23513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Busco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6C30BB8-D858-1982-5239-3DAB10402B1F}"/>
              </a:ext>
            </a:extLst>
          </p:cNvPr>
          <p:cNvSpPr/>
          <p:nvPr/>
        </p:nvSpPr>
        <p:spPr>
          <a:xfrm>
            <a:off x="214604" y="1007706"/>
            <a:ext cx="11977396" cy="14275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CB3BCD-C843-6E8E-1D13-5DC1897A0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0" t="10290" r="22189"/>
          <a:stretch/>
        </p:blipFill>
        <p:spPr>
          <a:xfrm>
            <a:off x="494522" y="2481943"/>
            <a:ext cx="3526972" cy="281407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E0A1166-881F-B1B6-5F60-A41C8D74A8C0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52408A9-B114-9584-E6C1-B31546CD4715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93D499D-C312-55C2-951D-81E002390683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del ensamble</a:t>
                </a: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E44BA0D1-2C64-280C-11F8-88FD4D1E6DAD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DD96E14-31CA-D8DA-41E8-E7868DCE7E70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BB36A03-CFE3-3121-D8E0-8D066BA4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63" y="1260325"/>
            <a:ext cx="6030914" cy="548570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4611585-7480-8D06-C4F1-D3271F788F84}"/>
              </a:ext>
            </a:extLst>
          </p:cNvPr>
          <p:cNvSpPr txBox="1"/>
          <p:nvPr/>
        </p:nvSpPr>
        <p:spPr>
          <a:xfrm>
            <a:off x="9437102" y="6433591"/>
            <a:ext cx="2731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Damasco et al., 2019</a:t>
            </a:r>
          </a:p>
        </p:txBody>
      </p:sp>
    </p:spTree>
    <p:extLst>
      <p:ext uri="{BB962C8B-B14F-4D97-AF65-F5344CB8AC3E}">
        <p14:creationId xmlns:p14="http://schemas.microsoft.com/office/powerpoint/2010/main" val="252065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33E666-C6EC-D2F9-F62A-DF738FBCC7A7}"/>
              </a:ext>
            </a:extLst>
          </p:cNvPr>
          <p:cNvSpPr/>
          <p:nvPr/>
        </p:nvSpPr>
        <p:spPr>
          <a:xfrm>
            <a:off x="0" y="2114879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icono de planta de interior de ecología 3750552 Vector en Vecteezy">
            <a:extLst>
              <a:ext uri="{FF2B5EF4-FFF2-40B4-BE49-F238E27FC236}">
                <a16:creationId xmlns:a16="http://schemas.microsoft.com/office/drawing/2014/main" id="{9AD4CD95-7868-1FCD-CC35-DC1B05CA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3025" y="2338076"/>
            <a:ext cx="2435291" cy="2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o Gotero en Design tools Icons">
            <a:extLst>
              <a:ext uri="{FF2B5EF4-FFF2-40B4-BE49-F238E27FC236}">
                <a16:creationId xmlns:a16="http://schemas.microsoft.com/office/drawing/2014/main" id="{1035E017-0909-80B9-7A2F-7896AAAD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56" b="97778" l="9778" r="89778">
                        <a14:foregroundMark x1="52444" y1="36889" x2="52444" y2="36889"/>
                        <a14:foregroundMark x1="31111" y1="52444" x2="31111" y2="52444"/>
                        <a14:foregroundMark x1="18667" y1="90667" x2="18667" y2="90667"/>
                        <a14:foregroundMark x1="18667" y1="98222" x2="18667" y2="98222"/>
                        <a14:foregroundMark x1="16889" y1="70222" x2="16889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66222" y1="6667" x2="66222" y2="6667"/>
                        <a14:foregroundMark x1="72000" y1="13778" x2="72000" y2="13778"/>
                        <a14:foregroundMark x1="84889" y1="3556" x2="84889" y2="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142" y="2907194"/>
            <a:ext cx="918613" cy="9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cono de planta de interior de ecología 3750552 Vector en Vecteezy">
            <a:extLst>
              <a:ext uri="{FF2B5EF4-FFF2-40B4-BE49-F238E27FC236}">
                <a16:creationId xmlns:a16="http://schemas.microsoft.com/office/drawing/2014/main" id="{B9FE98E1-6755-7962-6A83-24A5C62E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2755" y="2338075"/>
            <a:ext cx="2435291" cy="2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D813B40-3753-2DDA-0D0D-56B826D0EE5E}"/>
              </a:ext>
            </a:extLst>
          </p:cNvPr>
          <p:cNvSpPr txBox="1"/>
          <p:nvPr/>
        </p:nvSpPr>
        <p:spPr>
          <a:xfrm>
            <a:off x="1601113" y="4693148"/>
            <a:ext cx="153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73AEA6-8D77-752F-A315-6E1F3B52864E}"/>
              </a:ext>
            </a:extLst>
          </p:cNvPr>
          <p:cNvSpPr txBox="1"/>
          <p:nvPr/>
        </p:nvSpPr>
        <p:spPr>
          <a:xfrm>
            <a:off x="4036404" y="4693148"/>
            <a:ext cx="153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531D37-51F3-FE2F-4A3D-E4464363C6EB}"/>
              </a:ext>
            </a:extLst>
          </p:cNvPr>
          <p:cNvSpPr txBox="1"/>
          <p:nvPr/>
        </p:nvSpPr>
        <p:spPr>
          <a:xfrm>
            <a:off x="909284" y="5261702"/>
            <a:ext cx="55951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DengXian" panose="02010600030101010101" pitchFamily="2" charset="-122"/>
              </a:rPr>
              <a:t>C</a:t>
            </a:r>
            <a:r>
              <a:rPr lang="es-ES" sz="18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ambios en los perfiles 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de expresión genética 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T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ejidos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E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tapas del desarrollo</a:t>
            </a:r>
            <a:endParaRPr lang="es-E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Genotipos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T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ratamientos específicos</a:t>
            </a:r>
            <a:endParaRPr lang="es-MX" dirty="0"/>
          </a:p>
        </p:txBody>
      </p:sp>
      <p:pic>
        <p:nvPicPr>
          <p:cNvPr id="12" name="Picture 2" descr="Heat map in R | R CHARTS">
            <a:extLst>
              <a:ext uri="{FF2B5EF4-FFF2-40B4-BE49-F238E27FC236}">
                <a16:creationId xmlns:a16="http://schemas.microsoft.com/office/drawing/2014/main" id="{42A1D0C4-9A14-43FC-446E-383C266E5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1" b="14809"/>
          <a:stretch/>
        </p:blipFill>
        <p:spPr bwMode="auto">
          <a:xfrm>
            <a:off x="7457140" y="1474080"/>
            <a:ext cx="3825576" cy="52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ABF9F79-5269-4DD5-87FB-1205129506EC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1F3A04-EC5F-69D2-62CF-0A90122B7B2F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539E2B2C-1E18-CBFE-3FE6-2EFE2A3777B5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B8FC8365-98C0-1DD5-A2B0-A893487C1435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1D58E2-EFF1-9D29-EDD6-D676E108E190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EE6E7D-9304-83B4-4670-7EF5B3A73260}"/>
              </a:ext>
            </a:extLst>
          </p:cNvPr>
          <p:cNvSpPr txBox="1"/>
          <p:nvPr/>
        </p:nvSpPr>
        <p:spPr>
          <a:xfrm>
            <a:off x="-1" y="1184660"/>
            <a:ext cx="28738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DESeq2 de 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F7648F-E978-326B-89EC-3BB8CA5C561F}"/>
              </a:ext>
            </a:extLst>
          </p:cNvPr>
          <p:cNvSpPr txBox="1"/>
          <p:nvPr/>
        </p:nvSpPr>
        <p:spPr>
          <a:xfrm>
            <a:off x="715311" y="1865304"/>
            <a:ext cx="555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rgbClr val="24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Comparar los patrones de expresión entre </a:t>
            </a:r>
            <a:r>
              <a:rPr lang="es-MX" dirty="0">
                <a:solidFill>
                  <a:srgbClr val="24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142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9E05D0-F6CB-4733-FC8D-76DDA982D2AE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60A9D6-F4B6-403E-8AF1-12A8C4E49356}"/>
              </a:ext>
            </a:extLst>
          </p:cNvPr>
          <p:cNvSpPr txBox="1"/>
          <p:nvPr/>
        </p:nvSpPr>
        <p:spPr>
          <a:xfrm>
            <a:off x="1120805" y="2631481"/>
            <a:ext cx="35133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MX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ocalizar genes </a:t>
            </a:r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 se </a:t>
            </a:r>
            <a:r>
              <a:rPr lang="es-MX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expresan diferente entre </a:t>
            </a:r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MX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experimentos </a:t>
            </a:r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conocer las diferencias entre las muestras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obtiene la expresión genética diferencial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Volcano Plot for differential gene expression. HeLa Cells treated with... |  Download Scientific Diagram">
            <a:extLst>
              <a:ext uri="{FF2B5EF4-FFF2-40B4-BE49-F238E27FC236}">
                <a16:creationId xmlns:a16="http://schemas.microsoft.com/office/drawing/2014/main" id="{7B0C1C29-B039-4423-9BF5-0637D1DA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/>
          <a:stretch/>
        </p:blipFill>
        <p:spPr bwMode="auto">
          <a:xfrm>
            <a:off x="5432596" y="1968758"/>
            <a:ext cx="5885800" cy="380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70043DD2-A531-BC00-5F3B-C34CCB9B419E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7E9975F8-61AD-F0AB-8082-2247D11DFED9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6D3F346-F5DD-6ADF-5A3D-41D33FEA5B25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A4562E0E-582A-94CD-9099-5CE01E86E200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961A52F-0FC9-0B46-F242-0E14379385D7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93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3F27AF8-8F15-E370-44CA-F28E5A64763F}"/>
              </a:ext>
            </a:extLst>
          </p:cNvPr>
          <p:cNvSpPr/>
          <p:nvPr/>
        </p:nvSpPr>
        <p:spPr>
          <a:xfrm>
            <a:off x="0" y="2080717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975;p57">
            <a:extLst>
              <a:ext uri="{FF2B5EF4-FFF2-40B4-BE49-F238E27FC236}">
                <a16:creationId xmlns:a16="http://schemas.microsoft.com/office/drawing/2014/main" id="{CC4D4EDC-62E4-59A2-4332-041B7FC776F2}"/>
              </a:ext>
            </a:extLst>
          </p:cNvPr>
          <p:cNvSpPr/>
          <p:nvPr/>
        </p:nvSpPr>
        <p:spPr>
          <a:xfrm rot="10800000" flipH="1">
            <a:off x="1" y="2610991"/>
            <a:ext cx="6242177" cy="3099387"/>
          </a:xfrm>
          <a:custGeom>
            <a:avLst/>
            <a:gdLst/>
            <a:ahLst/>
            <a:cxnLst/>
            <a:rect l="l" t="t" r="r" b="b"/>
            <a:pathLst>
              <a:path w="5317" h="2259" extrusionOk="0">
                <a:moveTo>
                  <a:pt x="1" y="1"/>
                </a:moveTo>
                <a:lnTo>
                  <a:pt x="1" y="2258"/>
                </a:lnTo>
                <a:lnTo>
                  <a:pt x="4191" y="2258"/>
                </a:lnTo>
                <a:cubicBezTo>
                  <a:pt x="4811" y="2258"/>
                  <a:pt x="5316" y="1753"/>
                  <a:pt x="5316" y="1126"/>
                </a:cubicBezTo>
                <a:cubicBezTo>
                  <a:pt x="5316" y="506"/>
                  <a:pt x="4811" y="1"/>
                  <a:pt x="4191" y="1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7E212A-45C6-400F-8377-FA258E6D66B5}"/>
              </a:ext>
            </a:extLst>
          </p:cNvPr>
          <p:cNvSpPr txBox="1"/>
          <p:nvPr/>
        </p:nvSpPr>
        <p:spPr>
          <a:xfrm>
            <a:off x="177281" y="2767326"/>
            <a:ext cx="57010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robabilidad</a:t>
            </a: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que 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resumen estadístico</a:t>
            </a:r>
          </a:p>
          <a:p>
            <a:pPr algn="l"/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datos sea 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 o mayor que su valor observado.</a:t>
            </a:r>
          </a:p>
          <a:p>
            <a:pPr algn="l"/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interpretar el </a:t>
            </a:r>
            <a:r>
              <a:rPr lang="es-MX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debemos de conocer el valor de α (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 y 0.05)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valor p oscila entre 0 y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C8F1BB-F92B-405C-97B5-77D93C0F1FD7}"/>
              </a:ext>
            </a:extLst>
          </p:cNvPr>
          <p:cNvSpPr txBox="1"/>
          <p:nvPr/>
        </p:nvSpPr>
        <p:spPr>
          <a:xfrm>
            <a:off x="7651103" y="2727914"/>
            <a:ext cx="413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H0: No existe expresión diferencial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entre los tratamientos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4B43B5-5DD6-459B-A4EC-E9B0EFF3D1CF}"/>
              </a:ext>
            </a:extLst>
          </p:cNvPr>
          <p:cNvSpPr txBox="1"/>
          <p:nvPr/>
        </p:nvSpPr>
        <p:spPr>
          <a:xfrm>
            <a:off x="7651103" y="3561292"/>
            <a:ext cx="413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Ha: Existe expresión diferencial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entre los tratamientos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085107-8EB9-4700-A45B-43FE47F3B244}"/>
              </a:ext>
            </a:extLst>
          </p:cNvPr>
          <p:cNvSpPr txBox="1"/>
          <p:nvPr/>
        </p:nvSpPr>
        <p:spPr>
          <a:xfrm>
            <a:off x="0" y="1306015"/>
            <a:ext cx="1166326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diferencial: Permite l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ocalizar genes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 se 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expresan diferente entre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experimentos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conocer las diferencias entre las muestras a través de una prueba de T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66B162-75BB-473E-9133-FDD2BFB2254C}"/>
              </a:ext>
            </a:extLst>
          </p:cNvPr>
          <p:cNvSpPr txBox="1"/>
          <p:nvPr/>
        </p:nvSpPr>
        <p:spPr>
          <a:xfrm>
            <a:off x="7651103" y="5161486"/>
            <a:ext cx="4130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 p </a:t>
            </a:r>
            <a:r>
              <a:rPr lang="el-GR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&gt; α</a:t>
            </a:r>
            <a:r>
              <a:rPr lang="es-MX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no se rechaza H0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el test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no es significativo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 p </a:t>
            </a:r>
            <a:r>
              <a:rPr lang="el-GR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&lt; α,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se rechaza H0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el test es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significativo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716FE1-F52B-4CC0-918F-9FC59652EFDB}"/>
              </a:ext>
            </a:extLst>
          </p:cNvPr>
          <p:cNvSpPr txBox="1"/>
          <p:nvPr/>
        </p:nvSpPr>
        <p:spPr>
          <a:xfrm>
            <a:off x="7939863" y="2174777"/>
            <a:ext cx="28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Hipótesis estadísticas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9DF148-8062-4C2D-AB58-949B373A220D}"/>
              </a:ext>
            </a:extLst>
          </p:cNvPr>
          <p:cNvSpPr txBox="1"/>
          <p:nvPr/>
        </p:nvSpPr>
        <p:spPr>
          <a:xfrm>
            <a:off x="8286593" y="4558448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Regla de decisión</a:t>
            </a:r>
          </a:p>
        </p:txBody>
      </p:sp>
      <p:grpSp>
        <p:nvGrpSpPr>
          <p:cNvPr id="8" name="Google Shape;561;p24">
            <a:extLst>
              <a:ext uri="{FF2B5EF4-FFF2-40B4-BE49-F238E27FC236}">
                <a16:creationId xmlns:a16="http://schemas.microsoft.com/office/drawing/2014/main" id="{A7E953C0-CDE5-0D92-B7A4-518148EF2212}"/>
              </a:ext>
            </a:extLst>
          </p:cNvPr>
          <p:cNvGrpSpPr/>
          <p:nvPr/>
        </p:nvGrpSpPr>
        <p:grpSpPr>
          <a:xfrm>
            <a:off x="7023210" y="2764957"/>
            <a:ext cx="314400" cy="1350840"/>
            <a:chOff x="513117" y="1148550"/>
            <a:chExt cx="314400" cy="1333275"/>
          </a:xfrm>
        </p:grpSpPr>
        <p:sp>
          <p:nvSpPr>
            <p:cNvPr id="12" name="Google Shape;562;p24">
              <a:extLst>
                <a:ext uri="{FF2B5EF4-FFF2-40B4-BE49-F238E27FC236}">
                  <a16:creationId xmlns:a16="http://schemas.microsoft.com/office/drawing/2014/main" id="{24B607C6-DCD0-9771-3FF3-CCC9F73438BD}"/>
                </a:ext>
              </a:extLst>
            </p:cNvPr>
            <p:cNvSpPr/>
            <p:nvPr/>
          </p:nvSpPr>
          <p:spPr>
            <a:xfrm>
              <a:off x="513117" y="1148550"/>
              <a:ext cx="314400" cy="314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1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Google Shape;563;p24">
              <a:extLst>
                <a:ext uri="{FF2B5EF4-FFF2-40B4-BE49-F238E27FC236}">
                  <a16:creationId xmlns:a16="http://schemas.microsoft.com/office/drawing/2014/main" id="{813C5EC2-FE09-E214-C81A-AE7A014BE3E5}"/>
                </a:ext>
              </a:extLst>
            </p:cNvPr>
            <p:cNvSpPr/>
            <p:nvPr/>
          </p:nvSpPr>
          <p:spPr>
            <a:xfrm>
              <a:off x="513117" y="2167425"/>
              <a:ext cx="314400" cy="3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oogle Shape;566;p24">
              <a:extLst>
                <a:ext uri="{FF2B5EF4-FFF2-40B4-BE49-F238E27FC236}">
                  <a16:creationId xmlns:a16="http://schemas.microsoft.com/office/drawing/2014/main" id="{8BAAA47E-2535-9EF5-E960-405A753ED1EB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>
              <a:off x="670317" y="1462950"/>
              <a:ext cx="0" cy="704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561;p24">
            <a:extLst>
              <a:ext uri="{FF2B5EF4-FFF2-40B4-BE49-F238E27FC236}">
                <a16:creationId xmlns:a16="http://schemas.microsoft.com/office/drawing/2014/main" id="{17F4DFB9-FB95-B3A0-E80C-732E8525298A}"/>
              </a:ext>
            </a:extLst>
          </p:cNvPr>
          <p:cNvGrpSpPr/>
          <p:nvPr/>
        </p:nvGrpSpPr>
        <p:grpSpPr>
          <a:xfrm>
            <a:off x="7086053" y="5224730"/>
            <a:ext cx="314400" cy="1350840"/>
            <a:chOff x="513117" y="1148550"/>
            <a:chExt cx="314400" cy="1333275"/>
          </a:xfrm>
        </p:grpSpPr>
        <p:sp>
          <p:nvSpPr>
            <p:cNvPr id="18" name="Google Shape;562;p24">
              <a:extLst>
                <a:ext uri="{FF2B5EF4-FFF2-40B4-BE49-F238E27FC236}">
                  <a16:creationId xmlns:a16="http://schemas.microsoft.com/office/drawing/2014/main" id="{4CC13F7B-B67B-22A2-297F-011A9D509D68}"/>
                </a:ext>
              </a:extLst>
            </p:cNvPr>
            <p:cNvSpPr/>
            <p:nvPr/>
          </p:nvSpPr>
          <p:spPr>
            <a:xfrm>
              <a:off x="513117" y="1148550"/>
              <a:ext cx="314400" cy="314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1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563;p24">
              <a:extLst>
                <a:ext uri="{FF2B5EF4-FFF2-40B4-BE49-F238E27FC236}">
                  <a16:creationId xmlns:a16="http://schemas.microsoft.com/office/drawing/2014/main" id="{9E7ACE16-70B0-E89A-C3B7-0D2E1B9CDD8D}"/>
                </a:ext>
              </a:extLst>
            </p:cNvPr>
            <p:cNvSpPr/>
            <p:nvPr/>
          </p:nvSpPr>
          <p:spPr>
            <a:xfrm>
              <a:off x="513117" y="2167425"/>
              <a:ext cx="314400" cy="3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Google Shape;566;p24">
              <a:extLst>
                <a:ext uri="{FF2B5EF4-FFF2-40B4-BE49-F238E27FC236}">
                  <a16:creationId xmlns:a16="http://schemas.microsoft.com/office/drawing/2014/main" id="{07E5B30F-F991-1E33-DD47-4A8CB553D7AF}"/>
                </a:ext>
              </a:extLst>
            </p:cNvPr>
            <p:cNvCxnSpPr>
              <a:stCxn id="18" idx="4"/>
              <a:endCxn id="19" idx="0"/>
            </p:cNvCxnSpPr>
            <p:nvPr/>
          </p:nvCxnSpPr>
          <p:spPr>
            <a:xfrm>
              <a:off x="670317" y="1462950"/>
              <a:ext cx="0" cy="704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CBF70D7-B041-197B-D248-C9490566CF71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EB09EB66-A1E1-AE8C-FF07-DCC5E9128923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B22811F-4C7A-2EC5-6717-9A84F6198A6E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11DD6FFB-F469-3B9D-5D78-6B6069AC4337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5732290-C7E4-AB69-5FCA-9725EFAC456A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5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60B09-0431-2961-07B4-26E7FD5FBEE2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975;p57">
            <a:extLst>
              <a:ext uri="{FF2B5EF4-FFF2-40B4-BE49-F238E27FC236}">
                <a16:creationId xmlns:a16="http://schemas.microsoft.com/office/drawing/2014/main" id="{E6ECEAA5-0A7F-3C0B-1850-2AA95D4E7C32}"/>
              </a:ext>
            </a:extLst>
          </p:cNvPr>
          <p:cNvSpPr/>
          <p:nvPr/>
        </p:nvSpPr>
        <p:spPr>
          <a:xfrm rot="10800000" flipH="1">
            <a:off x="1" y="1294829"/>
            <a:ext cx="6540758" cy="5178491"/>
          </a:xfrm>
          <a:custGeom>
            <a:avLst/>
            <a:gdLst/>
            <a:ahLst/>
            <a:cxnLst/>
            <a:rect l="l" t="t" r="r" b="b"/>
            <a:pathLst>
              <a:path w="5317" h="2259" extrusionOk="0">
                <a:moveTo>
                  <a:pt x="1" y="1"/>
                </a:moveTo>
                <a:lnTo>
                  <a:pt x="1" y="2258"/>
                </a:lnTo>
                <a:lnTo>
                  <a:pt x="4191" y="2258"/>
                </a:lnTo>
                <a:cubicBezTo>
                  <a:pt x="4811" y="2258"/>
                  <a:pt x="5316" y="1753"/>
                  <a:pt x="5316" y="1126"/>
                </a:cubicBezTo>
                <a:cubicBezTo>
                  <a:pt x="5316" y="506"/>
                  <a:pt x="4811" y="1"/>
                  <a:pt x="4191" y="1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E4B7A0-2729-438E-82E3-186D0ADC6B24}"/>
              </a:ext>
            </a:extLst>
          </p:cNvPr>
          <p:cNvSpPr txBox="1"/>
          <p:nvPr/>
        </p:nvSpPr>
        <p:spPr>
          <a:xfrm>
            <a:off x="223934" y="1617185"/>
            <a:ext cx="57684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 usada para comparar la expresión de genes entre dos conjuntos de muestras, por ejemplo, control y tratamiento. 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 para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sobre expresados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que el número corresponde a cuántas veces se sobre expresa (1 al infinito).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se trata de una sub expresión su valor será subestimado (0 al 1).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nivelar esto, se utiliza el log2 (se normalizan los datos para hacerlos comparables) y expresar el cambio de pliegue.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693F62-06DD-4762-9DE6-60C485A9C19C}"/>
              </a:ext>
            </a:extLst>
          </p:cNvPr>
          <p:cNvSpPr txBox="1"/>
          <p:nvPr/>
        </p:nvSpPr>
        <p:spPr>
          <a:xfrm>
            <a:off x="6946173" y="4494843"/>
            <a:ext cx="5105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gen A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se expresa el doble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el tratamiento, en comparación con el control; por lo tanto, el 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es 2.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021F7B-BA9F-4921-9FF0-FE82AC645A7D}"/>
              </a:ext>
            </a:extLst>
          </p:cNvPr>
          <p:cNvSpPr txBox="1"/>
          <p:nvPr/>
        </p:nvSpPr>
        <p:spPr>
          <a:xfrm>
            <a:off x="7333561" y="2936872"/>
            <a:ext cx="15136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50 lecturas 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1184C7-A586-4510-80E0-717507D9E3DC}"/>
              </a:ext>
            </a:extLst>
          </p:cNvPr>
          <p:cNvSpPr txBox="1"/>
          <p:nvPr/>
        </p:nvSpPr>
        <p:spPr>
          <a:xfrm>
            <a:off x="9659509" y="2936872"/>
            <a:ext cx="151364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Tratamiento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100 lecturas 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2261420-90D9-461A-BF7A-CAEAE9901A4C}"/>
              </a:ext>
            </a:extLst>
          </p:cNvPr>
          <p:cNvSpPr txBox="1"/>
          <p:nvPr/>
        </p:nvSpPr>
        <p:spPr>
          <a:xfrm>
            <a:off x="8509851" y="1929002"/>
            <a:ext cx="122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Gen 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B8C7009-E52E-5BFD-3BD2-0C026C986D47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F6ED35C-0CFB-8AA7-6239-3371B9B31DC3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0BCDCDC-04C5-7C29-50C6-C27DBF44F60C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2DEBC4DA-B6A6-2B48-6B48-3F44140428AA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6A50790-7842-368C-273A-0D45E24D18BB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88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BD38D08-5088-50E8-DC82-5B70E9153C82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04EF3A8-ABF5-430B-BEA3-2578C043D6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7" t="2974" r="41774" b="89857"/>
          <a:stretch/>
        </p:blipFill>
        <p:spPr>
          <a:xfrm>
            <a:off x="3027023" y="4242344"/>
            <a:ext cx="2108833" cy="665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20028-07AD-484E-B5FD-9E336F380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5040" r="21167" b="14989"/>
          <a:stretch/>
        </p:blipFill>
        <p:spPr bwMode="auto">
          <a:xfrm>
            <a:off x="570545" y="1647784"/>
            <a:ext cx="1589443" cy="241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464646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ED6C055-1C97-455F-9805-FE91A75EE045}"/>
              </a:ext>
            </a:extLst>
          </p:cNvPr>
          <p:cNvSpPr/>
          <p:nvPr/>
        </p:nvSpPr>
        <p:spPr>
          <a:xfrm>
            <a:off x="577881" y="132381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Colecta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Agrupar 2">
            <a:extLst>
              <a:ext uri="{FF2B5EF4-FFF2-40B4-BE49-F238E27FC236}">
                <a16:creationId xmlns:a16="http://schemas.microsoft.com/office/drawing/2014/main" id="{F5B4A5FC-5693-4E58-AE01-E8E59F440C41}"/>
              </a:ext>
            </a:extLst>
          </p:cNvPr>
          <p:cNvGrpSpPr/>
          <p:nvPr/>
        </p:nvGrpSpPr>
        <p:grpSpPr>
          <a:xfrm>
            <a:off x="2855442" y="2217497"/>
            <a:ext cx="2338791" cy="1837025"/>
            <a:chOff x="5112793" y="13812365"/>
            <a:chExt cx="3096345" cy="2294605"/>
          </a:xfrm>
        </p:grpSpPr>
        <p:pic>
          <p:nvPicPr>
            <p:cNvPr id="19" name="Picture 15">
              <a:extLst>
                <a:ext uri="{FF2B5EF4-FFF2-40B4-BE49-F238E27FC236}">
                  <a16:creationId xmlns:a16="http://schemas.microsoft.com/office/drawing/2014/main" id="{71BB0168-3098-4F5C-BA13-105D30213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885" y="13842685"/>
              <a:ext cx="2679253" cy="22642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464646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AED6C661-04C5-4626-911A-4919172E1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5" b="12375"/>
            <a:stretch>
              <a:fillRect/>
            </a:stretch>
          </p:blipFill>
          <p:spPr bwMode="auto">
            <a:xfrm>
              <a:off x="6120444" y="14041860"/>
              <a:ext cx="1255062" cy="1330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464646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130C5DA1-036B-4D80-A18C-E6F899153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5" r="12375"/>
            <a:stretch>
              <a:fillRect/>
            </a:stretch>
          </p:blipFill>
          <p:spPr bwMode="auto">
            <a:xfrm>
              <a:off x="5112793" y="13812365"/>
              <a:ext cx="1574443" cy="2101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464646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3685B5-638A-48E7-87E6-06D2EDDB3A92}"/>
              </a:ext>
            </a:extLst>
          </p:cNvPr>
          <p:cNvSpPr/>
          <p:nvPr/>
        </p:nvSpPr>
        <p:spPr>
          <a:xfrm>
            <a:off x="3036638" y="1323817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Extracción de </a:t>
            </a:r>
          </a:p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1B0B5B5-E3CC-4F31-B5CA-E46DE1956ABD}"/>
              </a:ext>
            </a:extLst>
          </p:cNvPr>
          <p:cNvSpPr/>
          <p:nvPr/>
        </p:nvSpPr>
        <p:spPr>
          <a:xfrm>
            <a:off x="589120" y="4491024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Genotipo CH-I</a:t>
            </a: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Genotipo CH-VI</a:t>
            </a:r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2A8F0F25-C7CA-4AF9-90F1-EB4FED52AA04}"/>
              </a:ext>
            </a:extLst>
          </p:cNvPr>
          <p:cNvSpPr/>
          <p:nvPr/>
        </p:nvSpPr>
        <p:spPr>
          <a:xfrm>
            <a:off x="452070" y="4502135"/>
            <a:ext cx="70253" cy="584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E10F498-E3C4-4672-909E-F69CB5A4E9E8}"/>
              </a:ext>
            </a:extLst>
          </p:cNvPr>
          <p:cNvSpPr/>
          <p:nvPr/>
        </p:nvSpPr>
        <p:spPr>
          <a:xfrm>
            <a:off x="9104438" y="1341117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Secuenciación masiva </a:t>
            </a:r>
          </a:p>
        </p:txBody>
      </p:sp>
      <p:pic>
        <p:nvPicPr>
          <p:cNvPr id="7170" name="Picture 2" descr="Resultado de imagen para plataforma illumina">
            <a:extLst>
              <a:ext uri="{FF2B5EF4-FFF2-40B4-BE49-F238E27FC236}">
                <a16:creationId xmlns:a16="http://schemas.microsoft.com/office/drawing/2014/main" id="{154CBDA4-768B-4FF2-A0E1-20A398EF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41" y="2078699"/>
            <a:ext cx="2302910" cy="1995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5197B64-A57C-4ECD-B365-1701D7AA3BF4}"/>
              </a:ext>
            </a:extLst>
          </p:cNvPr>
          <p:cNvSpPr/>
          <p:nvPr/>
        </p:nvSpPr>
        <p:spPr>
          <a:xfrm>
            <a:off x="8728811" y="5180574"/>
            <a:ext cx="32805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r>
              <a:rPr lang="es-MX" sz="1600" dirty="0">
                <a:solidFill>
                  <a:srgbClr val="0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 secuenciaron en </a:t>
            </a:r>
            <a:r>
              <a:rPr lang="es-MX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UUSMB IBT-UNAM.</a:t>
            </a:r>
          </a:p>
          <a:p>
            <a:r>
              <a:rPr lang="es-MX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-P</a:t>
            </a:r>
            <a:r>
              <a:rPr lang="es-MX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lataforma </a:t>
            </a:r>
            <a:r>
              <a:rPr lang="es-MX" sz="16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Illumina</a:t>
            </a:r>
            <a:r>
              <a:rPr lang="es-MX" sz="16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s-MX" sz="1600" i="1" dirty="0" err="1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Nextseq</a:t>
            </a:r>
            <a:r>
              <a:rPr lang="es-MX" sz="16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500</a:t>
            </a:r>
            <a:r>
              <a:rPr lang="es-MX" sz="1600" i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r>
              <a:rPr lang="es-MX" sz="1600" i="1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-C</a:t>
            </a:r>
            <a:r>
              <a:rPr lang="es-MX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onfiguración de emparejado</a:t>
            </a:r>
          </a:p>
          <a:p>
            <a:r>
              <a:rPr lang="es-MX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-Longitud de 76pb. </a:t>
            </a:r>
            <a:endParaRPr lang="es-MX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Google Shape;1607;p56">
            <a:extLst>
              <a:ext uri="{FF2B5EF4-FFF2-40B4-BE49-F238E27FC236}">
                <a16:creationId xmlns:a16="http://schemas.microsoft.com/office/drawing/2014/main" id="{F3A6E586-719A-4C33-9FF3-2D3B7EAE5AB9}"/>
              </a:ext>
            </a:extLst>
          </p:cNvPr>
          <p:cNvSpPr/>
          <p:nvPr/>
        </p:nvSpPr>
        <p:spPr>
          <a:xfrm>
            <a:off x="1934407" y="1418214"/>
            <a:ext cx="313749" cy="22989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607;p56">
            <a:extLst>
              <a:ext uri="{FF2B5EF4-FFF2-40B4-BE49-F238E27FC236}">
                <a16:creationId xmlns:a16="http://schemas.microsoft.com/office/drawing/2014/main" id="{8D10CAAF-8077-4225-9698-D58DFD8E2523}"/>
              </a:ext>
            </a:extLst>
          </p:cNvPr>
          <p:cNvSpPr/>
          <p:nvPr/>
        </p:nvSpPr>
        <p:spPr>
          <a:xfrm>
            <a:off x="4904024" y="1429196"/>
            <a:ext cx="313749" cy="22989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Picture 2" descr="RNA-seq Analysis – NGS Analysis">
            <a:extLst>
              <a:ext uri="{FF2B5EF4-FFF2-40B4-BE49-F238E27FC236}">
                <a16:creationId xmlns:a16="http://schemas.microsoft.com/office/drawing/2014/main" id="{1788E472-66D3-49F0-B031-15A050D7C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3332" r="26328" b="77457"/>
          <a:stretch/>
        </p:blipFill>
        <p:spPr bwMode="auto">
          <a:xfrm>
            <a:off x="8895234" y="4280309"/>
            <a:ext cx="2929985" cy="6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A719507D-E84D-44F6-9DDA-32D6C0203BAA}"/>
              </a:ext>
            </a:extLst>
          </p:cNvPr>
          <p:cNvSpPr txBox="1"/>
          <p:nvPr/>
        </p:nvSpPr>
        <p:spPr>
          <a:xfrm>
            <a:off x="350239" y="5555419"/>
            <a:ext cx="1897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-Se almacenó en N</a:t>
            </a:r>
            <a:r>
              <a:rPr lang="es-MX" sz="1600" baseline="-25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s-MX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líquido</a:t>
            </a:r>
            <a:endParaRPr lang="es-MX" sz="1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B023E02-761A-463A-A349-2CBBA4D4F728}"/>
              </a:ext>
            </a:extLst>
          </p:cNvPr>
          <p:cNvSpPr txBox="1"/>
          <p:nvPr/>
        </p:nvSpPr>
        <p:spPr>
          <a:xfrm>
            <a:off x="3127943" y="5555419"/>
            <a:ext cx="2108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sz="1600" dirty="0">
                <a:latin typeface="Arial" panose="020B0604020202020204" pitchFamily="34" charset="0"/>
                <a:ea typeface="Times New Roman" panose="02020603050405020304" pitchFamily="18" charset="0"/>
              </a:rPr>
              <a:t>-K</a:t>
            </a:r>
            <a:r>
              <a:rPr lang="es-MX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</a:t>
            </a:r>
            <a:r>
              <a:rPr lang="es-419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Direct-</a:t>
            </a:r>
            <a:r>
              <a:rPr lang="es-419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zol</a:t>
            </a:r>
            <a:r>
              <a:rPr lang="es-419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RNA </a:t>
            </a:r>
            <a:r>
              <a:rPr lang="es-419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Miniprep</a:t>
            </a:r>
            <a:r>
              <a:rPr lang="es-419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plus</a:t>
            </a:r>
            <a:r>
              <a:rPr lang="es-MX" sz="160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®</a:t>
            </a:r>
          </a:p>
          <a:p>
            <a:pPr fontAlgn="base"/>
            <a:endParaRPr lang="es-MX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F01F8B7-BA56-4711-9ECB-2A7CECDD2576}"/>
              </a:ext>
            </a:extLst>
          </p:cNvPr>
          <p:cNvSpPr/>
          <p:nvPr/>
        </p:nvSpPr>
        <p:spPr>
          <a:xfrm>
            <a:off x="6164785" y="1335725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Bibliotecas de</a:t>
            </a:r>
          </a:p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cDNA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79914D-626C-4F87-9CCE-6D47FE901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737" b="81263" l="54076" r="95245">
                        <a14:foregroundMark x1="54076" y1="30737" x2="54076" y2="30737"/>
                        <a14:foregroundMark x1="61277" y1="37474" x2="61277" y2="37474"/>
                        <a14:foregroundMark x1="58152" y1="35158" x2="89402" y2="41684"/>
                        <a14:foregroundMark x1="79755" y1="44000" x2="57473" y2="44000"/>
                        <a14:foregroundMark x1="57473" y1="44000" x2="68750" y2="35158"/>
                        <a14:foregroundMark x1="68750" y1="35158" x2="81658" y2="36842"/>
                        <a14:foregroundMark x1="54076" y1="61684" x2="54076" y2="43579"/>
                        <a14:foregroundMark x1="54076" y1="43579" x2="66304" y2="32211"/>
                        <a14:foregroundMark x1="66304" y1="32211" x2="85326" y2="36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49" t="26657" b="12594"/>
          <a:stretch/>
        </p:blipFill>
        <p:spPr bwMode="auto">
          <a:xfrm>
            <a:off x="6188118" y="2544421"/>
            <a:ext cx="2113368" cy="177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EF3D20B-B71B-46AD-9CBB-F2EB088E1C82}"/>
              </a:ext>
            </a:extLst>
          </p:cNvPr>
          <p:cNvSpPr/>
          <p:nvPr/>
        </p:nvSpPr>
        <p:spPr>
          <a:xfrm>
            <a:off x="6268022" y="4411486"/>
            <a:ext cx="53329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F5724E4-74A2-46B6-9F32-721E2CB04DA4}"/>
              </a:ext>
            </a:extLst>
          </p:cNvPr>
          <p:cNvSpPr/>
          <p:nvPr/>
        </p:nvSpPr>
        <p:spPr>
          <a:xfrm>
            <a:off x="6387743" y="4457205"/>
            <a:ext cx="533294" cy="4571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B848B9D-FC14-47DB-A614-4E59F0011D10}"/>
              </a:ext>
            </a:extLst>
          </p:cNvPr>
          <p:cNvSpPr/>
          <p:nvPr/>
        </p:nvSpPr>
        <p:spPr>
          <a:xfrm>
            <a:off x="6420422" y="4563886"/>
            <a:ext cx="53329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3E0E2D2-3E10-4F4B-A12A-D16AD9709BF2}"/>
              </a:ext>
            </a:extLst>
          </p:cNvPr>
          <p:cNvSpPr/>
          <p:nvPr/>
        </p:nvSpPr>
        <p:spPr>
          <a:xfrm>
            <a:off x="6540143" y="4609605"/>
            <a:ext cx="533294" cy="4571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7984C75-2B3C-401E-B8B2-4B4C08BD3AA7}"/>
              </a:ext>
            </a:extLst>
          </p:cNvPr>
          <p:cNvSpPr/>
          <p:nvPr/>
        </p:nvSpPr>
        <p:spPr>
          <a:xfrm>
            <a:off x="6235189" y="4692419"/>
            <a:ext cx="53329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6BE5B13-5EEC-460E-B67A-6AE217BDFA3F}"/>
              </a:ext>
            </a:extLst>
          </p:cNvPr>
          <p:cNvSpPr/>
          <p:nvPr/>
        </p:nvSpPr>
        <p:spPr>
          <a:xfrm>
            <a:off x="6354910" y="4738138"/>
            <a:ext cx="533294" cy="4571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A34434CB-380A-4A16-B7E8-AF03E37C403F}"/>
              </a:ext>
            </a:extLst>
          </p:cNvPr>
          <p:cNvSpPr/>
          <p:nvPr/>
        </p:nvSpPr>
        <p:spPr>
          <a:xfrm>
            <a:off x="7279190" y="4495307"/>
            <a:ext cx="53329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DAAEF2A-C576-47E8-9652-4634350FDB70}"/>
              </a:ext>
            </a:extLst>
          </p:cNvPr>
          <p:cNvSpPr/>
          <p:nvPr/>
        </p:nvSpPr>
        <p:spPr>
          <a:xfrm>
            <a:off x="7398911" y="4541026"/>
            <a:ext cx="533294" cy="4571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E995BFD6-D1E9-409B-9016-E2BF81EC9E05}"/>
              </a:ext>
            </a:extLst>
          </p:cNvPr>
          <p:cNvSpPr/>
          <p:nvPr/>
        </p:nvSpPr>
        <p:spPr>
          <a:xfrm>
            <a:off x="7381989" y="4669559"/>
            <a:ext cx="533294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1AF5AA7-85F5-41DC-9A85-826BEF4B0DB9}"/>
              </a:ext>
            </a:extLst>
          </p:cNvPr>
          <p:cNvSpPr/>
          <p:nvPr/>
        </p:nvSpPr>
        <p:spPr>
          <a:xfrm>
            <a:off x="7501710" y="4715278"/>
            <a:ext cx="533294" cy="4571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Google Shape;1607;p56">
            <a:extLst>
              <a:ext uri="{FF2B5EF4-FFF2-40B4-BE49-F238E27FC236}">
                <a16:creationId xmlns:a16="http://schemas.microsoft.com/office/drawing/2014/main" id="{C7CE625A-3B14-4EF1-8526-F49F0A97567D}"/>
              </a:ext>
            </a:extLst>
          </p:cNvPr>
          <p:cNvSpPr/>
          <p:nvPr/>
        </p:nvSpPr>
        <p:spPr>
          <a:xfrm>
            <a:off x="8176937" y="1466782"/>
            <a:ext cx="313749" cy="229891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1F11F7A-021A-4C14-A394-407E77021507}"/>
              </a:ext>
            </a:extLst>
          </p:cNvPr>
          <p:cNvSpPr txBox="1"/>
          <p:nvPr/>
        </p:nvSpPr>
        <p:spPr>
          <a:xfrm>
            <a:off x="6037864" y="5555418"/>
            <a:ext cx="22770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TruSeq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RNA Library Prep Kit v2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FFAD0A-9F57-87AA-B558-801082EF18E7}"/>
              </a:ext>
            </a:extLst>
          </p:cNvPr>
          <p:cNvSpPr/>
          <p:nvPr/>
        </p:nvSpPr>
        <p:spPr>
          <a:xfrm>
            <a:off x="0" y="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Metodología previa</a:t>
            </a:r>
          </a:p>
        </p:txBody>
      </p:sp>
    </p:spTree>
    <p:extLst>
      <p:ext uri="{BB962C8B-B14F-4D97-AF65-F5344CB8AC3E}">
        <p14:creationId xmlns:p14="http://schemas.microsoft.com/office/powerpoint/2010/main" val="20178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6"/>
    </mc:Choice>
    <mc:Fallback xmlns="">
      <p:transition spd="slow" advTm="484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EFD3367-CA31-4BA1-8A3D-CDD0AF0E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0" y="1166055"/>
            <a:ext cx="11146971" cy="566782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11884218-F1F7-15F5-BF95-3341F59A3D6E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3E6DDE0-EED2-813D-28C5-9EA7279D3996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839D489-2884-721B-1E18-7DB017E21FAD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34A162A5-CD5D-E878-422C-4B2FEB2CA10B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9ADE65A-AEFB-D29B-6FD6-5108EAB3F11A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61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1235577-FE28-F31E-7F9F-FDA688DE3027}"/>
              </a:ext>
            </a:extLst>
          </p:cNvPr>
          <p:cNvSpPr/>
          <p:nvPr/>
        </p:nvSpPr>
        <p:spPr>
          <a:xfrm>
            <a:off x="214604" y="1007706"/>
            <a:ext cx="11977396" cy="14275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B6BC2E-081C-4DA6-9388-AE87FF334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7" t="289" r="2697" b="474"/>
          <a:stretch/>
        </p:blipFill>
        <p:spPr>
          <a:xfrm>
            <a:off x="3819331" y="1481061"/>
            <a:ext cx="7843935" cy="4642505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B592099-DA95-FB30-5EDF-E12D363CC739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D7F9995-CFC9-E44F-A7DD-6D44E04D3670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091A28C-7A6D-AB53-7753-23099B4BFF56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 en organismos no modelo</a:t>
                </a: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0FCFE92C-ECD6-FA4F-246E-2270683C8EB1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A5F0098-62E1-C439-D32F-853FAC94A081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8EADC47-BCB8-F6AB-1AC1-20DB7725CBAE}"/>
              </a:ext>
            </a:extLst>
          </p:cNvPr>
          <p:cNvSpPr txBox="1"/>
          <p:nvPr/>
        </p:nvSpPr>
        <p:spPr>
          <a:xfrm>
            <a:off x="0" y="1481061"/>
            <a:ext cx="3265715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TransDecoder </a:t>
            </a: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(marcos abiertos de lectura).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1" dirty="0" err="1">
                <a:latin typeface="Arial" panose="020B0604020202020204" pitchFamily="34" charset="0"/>
                <a:ea typeface="Arial" panose="020B0604020202020204" pitchFamily="34" charset="0"/>
              </a:rPr>
              <a:t>Trinotate</a:t>
            </a:r>
            <a:r>
              <a:rPr lang="es-MX" i="1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(anotación)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BLASTx</a:t>
            </a: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homología)</a:t>
            </a:r>
          </a:p>
          <a:p>
            <a:endParaRPr lang="es-MX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s-MX" b="1" dirty="0">
                <a:latin typeface="Arial" panose="020B0604020202020204" pitchFamily="34" charset="0"/>
                <a:ea typeface="Arial" panose="020B0604020202020204" pitchFamily="34" charset="0"/>
              </a:rPr>
              <a:t>Bases de datos: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Uniprot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TAIR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NCBI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Gene </a:t>
            </a:r>
            <a:r>
              <a:rPr lang="es-MX" dirty="0" err="1">
                <a:latin typeface="Arial" panose="020B0604020202020204" pitchFamily="34" charset="0"/>
                <a:ea typeface="Arial" panose="020B0604020202020204" pitchFamily="34" charset="0"/>
              </a:rPr>
              <a:t>Ontology</a:t>
            </a:r>
            <a:endParaRPr lang="es-MX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KEGG</a:t>
            </a:r>
          </a:p>
          <a:p>
            <a:endParaRPr lang="es-MX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s-MX" b="1" dirty="0">
                <a:latin typeface="Arial" panose="020B0604020202020204" pitchFamily="34" charset="0"/>
                <a:ea typeface="Arial" panose="020B0604020202020204" pitchFamily="34" charset="0"/>
              </a:rPr>
              <a:t>Programación en: </a:t>
            </a: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Ciclos en Perl, R u otros lenguajes.</a:t>
            </a:r>
          </a:p>
          <a:p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10DB1D2-3ADF-F022-5B8E-7685EDEF2A2E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CB074B-9D7A-4BB3-BA0C-60DB0B98A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1" t="9212" r="12845"/>
          <a:stretch/>
        </p:blipFill>
        <p:spPr>
          <a:xfrm>
            <a:off x="2444619" y="1278548"/>
            <a:ext cx="7476145" cy="514227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AB91C7F-462A-487D-A028-4D3E1F062DA2}"/>
              </a:ext>
            </a:extLst>
          </p:cNvPr>
          <p:cNvSpPr/>
          <p:nvPr/>
        </p:nvSpPr>
        <p:spPr>
          <a:xfrm>
            <a:off x="1935333" y="736847"/>
            <a:ext cx="19087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AC46877-1350-FF94-B8D9-F4C88CC1071E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00FF329-EF58-8E88-7840-93A01F1C5942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81997109-C38B-F23B-C6B8-A172B9884CC8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</a:t>
                </a: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729B31DA-126F-18AB-EA30-C8F56DC0E7CE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091BA33-6B87-42FA-AF4E-6E667DD14195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97AE22-980B-5507-FEE6-1397108C2DAD}"/>
              </a:ext>
            </a:extLst>
          </p:cNvPr>
          <p:cNvSpPr/>
          <p:nvPr/>
        </p:nvSpPr>
        <p:spPr>
          <a:xfrm>
            <a:off x="632158" y="5878540"/>
            <a:ext cx="19087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077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10DB1D2-3ADF-F022-5B8E-7685EDEF2A2E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B91C7F-462A-487D-A028-4D3E1F062DA2}"/>
              </a:ext>
            </a:extLst>
          </p:cNvPr>
          <p:cNvSpPr/>
          <p:nvPr/>
        </p:nvSpPr>
        <p:spPr>
          <a:xfrm>
            <a:off x="1935333" y="736847"/>
            <a:ext cx="19087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AC46877-1350-FF94-B8D9-F4C88CC1071E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00FF329-EF58-8E88-7840-93A01F1C5942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81997109-C38B-F23B-C6B8-A172B9884CC8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</a:t>
                </a:r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729B31DA-126F-18AB-EA30-C8F56DC0E7CE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091BA33-6B87-42FA-AF4E-6E667DD14195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37FC1AE2-88F8-D365-4973-33A61D5EC17E}"/>
              </a:ext>
            </a:extLst>
          </p:cNvPr>
          <p:cNvSpPr txBox="1"/>
          <p:nvPr/>
        </p:nvSpPr>
        <p:spPr>
          <a:xfrm>
            <a:off x="0" y="3065861"/>
            <a:ext cx="6885992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Función molecular: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Describe actividades que ocurren a nivel molecular que generalmente corresponden a genes individuales.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Actividad hidrolasa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Unión a nucleótidos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Transportador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Actividad enzimática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489AF9-46FF-6687-E529-E40E9B7868EC}"/>
              </a:ext>
            </a:extLst>
          </p:cNvPr>
          <p:cNvSpPr txBox="1"/>
          <p:nvPr/>
        </p:nvSpPr>
        <p:spPr>
          <a:xfrm>
            <a:off x="4745309" y="1333572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C27E0EC-0444-4B30-869E-2C57099B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4" t="44762" r="21433" b="13333"/>
          <a:stretch/>
        </p:blipFill>
        <p:spPr>
          <a:xfrm>
            <a:off x="7962056" y="2369287"/>
            <a:ext cx="3346645" cy="34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4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19964E4-4C29-71BC-CE7F-547791E515ED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E20621D-02C6-7FC0-15F6-DC73A3AA418A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81B58F6-2922-AF8E-1210-60A9D2B3686A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5894D717-0ACC-2474-C081-0612089E3B58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</a:t>
                </a: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33210588-E0C2-569C-4BA7-E9D8D1DB7970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9F3A19C-F5CB-B331-FAC4-7876D08ABDA6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A45915-7323-9F1F-D7D9-FF712EBA9670}"/>
              </a:ext>
            </a:extLst>
          </p:cNvPr>
          <p:cNvSpPr txBox="1"/>
          <p:nvPr/>
        </p:nvSpPr>
        <p:spPr>
          <a:xfrm>
            <a:off x="0" y="3168498"/>
            <a:ext cx="6885992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Proceso biológico: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Describe procesos acompañados por uno o más ensambles de funciones moleculares.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Biogénesis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Metabolismo del DNA o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Metabolismo de proteínas.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Respuesta inmune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71C7F19-3CAD-DA6B-9064-7E41E57CB70C}"/>
              </a:ext>
            </a:extLst>
          </p:cNvPr>
          <p:cNvSpPr txBox="1"/>
          <p:nvPr/>
        </p:nvSpPr>
        <p:spPr>
          <a:xfrm>
            <a:off x="4745309" y="1333572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0058F7-EFF3-43A0-A3CE-EC4DCEA0A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69" t="36191" r="15725" b="9115"/>
          <a:stretch/>
        </p:blipFill>
        <p:spPr>
          <a:xfrm>
            <a:off x="7355362" y="1856792"/>
            <a:ext cx="4141930" cy="42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CC1D037-CA15-46FB-8C9A-B441257917BB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18C85CC-32B5-9939-2CD5-0C02D8861E73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237F5443-C08A-27F4-A881-D3532CA129D7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37ECB6B-E7CE-B228-244E-4DFFBDFE0183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</a:t>
                </a: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B8C7612E-C0F0-280C-E3CA-BD6FCD203D1C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CDC4976-6B9C-E03F-5AA4-9CE14B82DE47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EA60CD19-0052-55FB-39F2-BF718D82FF73}"/>
              </a:ext>
            </a:extLst>
          </p:cNvPr>
          <p:cNvSpPr txBox="1"/>
          <p:nvPr/>
        </p:nvSpPr>
        <p:spPr>
          <a:xfrm>
            <a:off x="0" y="3168498"/>
            <a:ext cx="688599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Componente celular: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Localización, complejos, estructuras subcelulares y complejos macromoleculares.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Membrana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Citosol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Núcleo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1306DF-AFAA-65EE-082D-F36F90859EA6}"/>
              </a:ext>
            </a:extLst>
          </p:cNvPr>
          <p:cNvSpPr txBox="1"/>
          <p:nvPr/>
        </p:nvSpPr>
        <p:spPr>
          <a:xfrm>
            <a:off x="4745309" y="1333572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Gene 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9D6D8D-CEDC-41B3-9D4D-8E9E2543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0" t="40485" r="7085" b="10068"/>
          <a:stretch/>
        </p:blipFill>
        <p:spPr>
          <a:xfrm>
            <a:off x="7240909" y="2751138"/>
            <a:ext cx="4488024" cy="25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AD18BB6-8740-A377-4D53-553C071E7FA0}"/>
              </a:ext>
            </a:extLst>
          </p:cNvPr>
          <p:cNvSpPr/>
          <p:nvPr/>
        </p:nvSpPr>
        <p:spPr>
          <a:xfrm>
            <a:off x="0" y="1828800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22" name="Picture 2" descr="08-KEGG_browser">
            <a:extLst>
              <a:ext uri="{FF2B5EF4-FFF2-40B4-BE49-F238E27FC236}">
                <a16:creationId xmlns:a16="http://schemas.microsoft.com/office/drawing/2014/main" id="{E3048299-1E51-A7F0-EEFE-DC244543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23" y="1375639"/>
            <a:ext cx="7876981" cy="51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EGG - Wikipedia">
            <a:extLst>
              <a:ext uri="{FF2B5EF4-FFF2-40B4-BE49-F238E27FC236}">
                <a16:creationId xmlns:a16="http://schemas.microsoft.com/office/drawing/2014/main" id="{129EEFF4-F928-57E9-D663-6E0B4E4A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2" y="2776477"/>
            <a:ext cx="35433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4811D7D-B21F-9617-C3E1-7784613867CE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9EA4D8E4-1F1F-2D6E-2AB5-762C059822C9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36D13689-EE10-86D3-64BF-9B7AA452F0D5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Anotación funcional</a:t>
                </a:r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E92EA30-AADE-45E7-84B9-8F3318B3B753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50CD901-FECA-2B21-CDD8-26A49A1EDE95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0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79B9559-CB0A-5557-BC4B-AE127CCBE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2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90D8678-71D0-5A06-461F-3DFF2E143916}"/>
              </a:ext>
            </a:extLst>
          </p:cNvPr>
          <p:cNvSpPr/>
          <p:nvPr/>
        </p:nvSpPr>
        <p:spPr>
          <a:xfrm flipH="1" flipV="1">
            <a:off x="1838131" y="1893976"/>
            <a:ext cx="8938726" cy="5012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Blast2GO - Wikipedia">
            <a:extLst>
              <a:ext uri="{FF2B5EF4-FFF2-40B4-BE49-F238E27FC236}">
                <a16:creationId xmlns:a16="http://schemas.microsoft.com/office/drawing/2014/main" id="{1F5921B9-6B1F-06A5-45AA-C2B378D1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43" y="1008821"/>
            <a:ext cx="4012914" cy="13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st2GO PRO Plugin for CLCbio Genomics Workbench - BioBam">
            <a:extLst>
              <a:ext uri="{FF2B5EF4-FFF2-40B4-BE49-F238E27FC236}">
                <a16:creationId xmlns:a16="http://schemas.microsoft.com/office/drawing/2014/main" id="{F49A0F65-5893-0B1B-E61C-B52967BE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6" y="2573852"/>
            <a:ext cx="5542384" cy="41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F218148-DC71-BAA9-BF01-FA472F2793F5}"/>
              </a:ext>
            </a:extLst>
          </p:cNvPr>
          <p:cNvSpPr/>
          <p:nvPr/>
        </p:nvSpPr>
        <p:spPr>
          <a:xfrm>
            <a:off x="0" y="-2379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Otras alternativas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 descr="RNA-Seq Features in OmicsBox/Blast2GO">
            <a:extLst>
              <a:ext uri="{FF2B5EF4-FFF2-40B4-BE49-F238E27FC236}">
                <a16:creationId xmlns:a16="http://schemas.microsoft.com/office/drawing/2014/main" id="{2C0F4821-D388-7052-8958-2398BFEA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8207"/>
            <a:ext cx="5816082" cy="32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928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DEF211F-6B00-18A2-8EE9-7F022D3D52BC}"/>
              </a:ext>
            </a:extLst>
          </p:cNvPr>
          <p:cNvSpPr/>
          <p:nvPr/>
        </p:nvSpPr>
        <p:spPr>
          <a:xfrm flipH="1" flipV="1">
            <a:off x="1838131" y="1893976"/>
            <a:ext cx="8938726" cy="5012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218148-DC71-BAA9-BF01-FA472F2793F5}"/>
              </a:ext>
            </a:extLst>
          </p:cNvPr>
          <p:cNvSpPr/>
          <p:nvPr/>
        </p:nvSpPr>
        <p:spPr>
          <a:xfrm>
            <a:off x="0" y="-2379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Otras alternativas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Sponsors/SnapGene Geneious - 2020.igem.org">
            <a:extLst>
              <a:ext uri="{FF2B5EF4-FFF2-40B4-BE49-F238E27FC236}">
                <a16:creationId xmlns:a16="http://schemas.microsoft.com/office/drawing/2014/main" id="{8C834D2E-DB35-6FC0-20F9-8866BF5F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3" y="3134613"/>
            <a:ext cx="3610946" cy="14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build miRNA sequence from the RNA-seq data assembly from NCBI with  Geneious Prime software? | ResearchGate">
            <a:extLst>
              <a:ext uri="{FF2B5EF4-FFF2-40B4-BE49-F238E27FC236}">
                <a16:creationId xmlns:a16="http://schemas.microsoft.com/office/drawing/2014/main" id="{9C5FFC02-42AA-822B-FBF6-470EF2F28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66" y="1329306"/>
            <a:ext cx="8043534" cy="50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727EA4E2-F102-E970-C9DF-342A3F9C2926}"/>
              </a:ext>
            </a:extLst>
          </p:cNvPr>
          <p:cNvSpPr/>
          <p:nvPr/>
        </p:nvSpPr>
        <p:spPr>
          <a:xfrm>
            <a:off x="0" y="1866124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134;p37">
            <a:extLst>
              <a:ext uri="{FF2B5EF4-FFF2-40B4-BE49-F238E27FC236}">
                <a16:creationId xmlns:a16="http://schemas.microsoft.com/office/drawing/2014/main" id="{EC71685A-36D7-911F-5EA9-B3323AB61E39}"/>
              </a:ext>
            </a:extLst>
          </p:cNvPr>
          <p:cNvSpPr/>
          <p:nvPr/>
        </p:nvSpPr>
        <p:spPr>
          <a:xfrm>
            <a:off x="518557" y="2984421"/>
            <a:ext cx="1021751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68" y="16860"/>
                </a:moveTo>
                <a:cubicBezTo>
                  <a:pt x="7335" y="16455"/>
                  <a:pt x="7085" y="15967"/>
                  <a:pt x="6704" y="15490"/>
                </a:cubicBezTo>
                <a:lnTo>
                  <a:pt x="6704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9" y="10883"/>
                </a:cubicBezTo>
                <a:cubicBezTo>
                  <a:pt x="10407" y="10883"/>
                  <a:pt x="11692" y="12133"/>
                  <a:pt x="11692" y="13681"/>
                </a:cubicBezTo>
                <a:cubicBezTo>
                  <a:pt x="11692" y="14359"/>
                  <a:pt x="11550" y="14955"/>
                  <a:pt x="11097" y="15455"/>
                </a:cubicBezTo>
                <a:lnTo>
                  <a:pt x="11097" y="15455"/>
                </a:lnTo>
                <a:cubicBezTo>
                  <a:pt x="10502" y="15955"/>
                  <a:pt x="10335" y="16443"/>
                  <a:pt x="10502" y="16848"/>
                </a:cubicBezTo>
                <a:cubicBezTo>
                  <a:pt x="10597" y="17086"/>
                  <a:pt x="10966" y="17217"/>
                  <a:pt x="11359" y="17276"/>
                </a:cubicBezTo>
                <a:cubicBezTo>
                  <a:pt x="14490" y="17157"/>
                  <a:pt x="16753" y="16871"/>
                  <a:pt x="16753" y="16871"/>
                </a:cubicBezTo>
                <a:lnTo>
                  <a:pt x="16753" y="16836"/>
                </a:lnTo>
                <a:cubicBezTo>
                  <a:pt x="16753" y="16836"/>
                  <a:pt x="16372" y="14026"/>
                  <a:pt x="16276" y="10371"/>
                </a:cubicBezTo>
                <a:cubicBezTo>
                  <a:pt x="16336" y="10252"/>
                  <a:pt x="16419" y="10168"/>
                  <a:pt x="16515" y="10132"/>
                </a:cubicBezTo>
                <a:cubicBezTo>
                  <a:pt x="16919" y="9954"/>
                  <a:pt x="17431" y="10216"/>
                  <a:pt x="17908" y="10597"/>
                </a:cubicBezTo>
                <a:lnTo>
                  <a:pt x="17919" y="10597"/>
                </a:lnTo>
                <a:cubicBezTo>
                  <a:pt x="18408" y="11002"/>
                  <a:pt x="19027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51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48" y="6668"/>
                  <a:pt x="16288" y="6561"/>
                </a:cubicBezTo>
                <a:cubicBezTo>
                  <a:pt x="16407" y="3096"/>
                  <a:pt x="16753" y="512"/>
                  <a:pt x="16753" y="512"/>
                </a:cubicBezTo>
                <a:lnTo>
                  <a:pt x="16753" y="488"/>
                </a:lnTo>
                <a:cubicBezTo>
                  <a:pt x="16753" y="488"/>
                  <a:pt x="14086" y="119"/>
                  <a:pt x="10549" y="0"/>
                </a:cubicBezTo>
                <a:cubicBezTo>
                  <a:pt x="10419" y="72"/>
                  <a:pt x="10347" y="143"/>
                  <a:pt x="10311" y="250"/>
                </a:cubicBezTo>
                <a:cubicBezTo>
                  <a:pt x="10145" y="655"/>
                  <a:pt x="10502" y="1155"/>
                  <a:pt x="10800" y="1643"/>
                </a:cubicBezTo>
                <a:lnTo>
                  <a:pt x="10800" y="1643"/>
                </a:lnTo>
                <a:cubicBezTo>
                  <a:pt x="11097" y="2132"/>
                  <a:pt x="11431" y="2763"/>
                  <a:pt x="11431" y="3441"/>
                </a:cubicBezTo>
                <a:cubicBezTo>
                  <a:pt x="11431" y="4989"/>
                  <a:pt x="10168" y="6251"/>
                  <a:pt x="8621" y="6251"/>
                </a:cubicBezTo>
                <a:cubicBezTo>
                  <a:pt x="7073" y="6251"/>
                  <a:pt x="5835" y="4989"/>
                  <a:pt x="5835" y="3441"/>
                </a:cubicBezTo>
                <a:cubicBezTo>
                  <a:pt x="5835" y="2774"/>
                  <a:pt x="6192" y="2167"/>
                  <a:pt x="6489" y="1679"/>
                </a:cubicBezTo>
                <a:lnTo>
                  <a:pt x="6489" y="1667"/>
                </a:lnTo>
                <a:cubicBezTo>
                  <a:pt x="6787" y="1179"/>
                  <a:pt x="7192" y="667"/>
                  <a:pt x="7025" y="262"/>
                </a:cubicBezTo>
                <a:cubicBezTo>
                  <a:pt x="6978" y="155"/>
                  <a:pt x="6894" y="72"/>
                  <a:pt x="6763" y="0"/>
                </a:cubicBezTo>
                <a:cubicBezTo>
                  <a:pt x="3203" y="107"/>
                  <a:pt x="536" y="488"/>
                  <a:pt x="536" y="488"/>
                </a:cubicBezTo>
                <a:lnTo>
                  <a:pt x="536" y="512"/>
                </a:lnTo>
                <a:cubicBezTo>
                  <a:pt x="536" y="512"/>
                  <a:pt x="167" y="2846"/>
                  <a:pt x="36" y="6025"/>
                </a:cubicBezTo>
                <a:cubicBezTo>
                  <a:pt x="96" y="6442"/>
                  <a:pt x="203" y="6894"/>
                  <a:pt x="453" y="7001"/>
                </a:cubicBezTo>
                <a:cubicBezTo>
                  <a:pt x="858" y="7168"/>
                  <a:pt x="1334" y="6906"/>
                  <a:pt x="1822" y="6525"/>
                </a:cubicBezTo>
                <a:lnTo>
                  <a:pt x="1822" y="6537"/>
                </a:lnTo>
                <a:cubicBezTo>
                  <a:pt x="2310" y="6132"/>
                  <a:pt x="2929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32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73" y="17098"/>
                  <a:pt x="7168" y="16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1135;p37">
            <a:extLst>
              <a:ext uri="{FF2B5EF4-FFF2-40B4-BE49-F238E27FC236}">
                <a16:creationId xmlns:a16="http://schemas.microsoft.com/office/drawing/2014/main" id="{A202D387-7E34-0398-B16A-5E5F76C95FAD}"/>
              </a:ext>
            </a:extLst>
          </p:cNvPr>
          <p:cNvSpPr/>
          <p:nvPr/>
        </p:nvSpPr>
        <p:spPr>
          <a:xfrm>
            <a:off x="3384006" y="3025612"/>
            <a:ext cx="1021752" cy="793355"/>
          </a:xfrm>
          <a:custGeom>
            <a:avLst/>
            <a:gdLst/>
            <a:ahLst/>
            <a:cxnLst/>
            <a:rect l="l" t="t" r="r" b="b"/>
            <a:pathLst>
              <a:path w="22515" h="17289" extrusionOk="0">
                <a:moveTo>
                  <a:pt x="7168" y="16860"/>
                </a:moveTo>
                <a:cubicBezTo>
                  <a:pt x="7334" y="16455"/>
                  <a:pt x="7073" y="15967"/>
                  <a:pt x="6692" y="15490"/>
                </a:cubicBezTo>
                <a:lnTo>
                  <a:pt x="6703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8" y="10883"/>
                </a:cubicBezTo>
                <a:cubicBezTo>
                  <a:pt x="10406" y="10883"/>
                  <a:pt x="11752" y="12133"/>
                  <a:pt x="11752" y="13681"/>
                </a:cubicBezTo>
                <a:cubicBezTo>
                  <a:pt x="11752" y="14359"/>
                  <a:pt x="11514" y="14955"/>
                  <a:pt x="11216" y="15455"/>
                </a:cubicBezTo>
                <a:lnTo>
                  <a:pt x="11216" y="15455"/>
                </a:lnTo>
                <a:cubicBezTo>
                  <a:pt x="10466" y="15955"/>
                  <a:pt x="10382" y="16443"/>
                  <a:pt x="10561" y="16848"/>
                </a:cubicBezTo>
                <a:cubicBezTo>
                  <a:pt x="10656" y="17086"/>
                  <a:pt x="11049" y="17217"/>
                  <a:pt x="11442" y="17276"/>
                </a:cubicBezTo>
                <a:cubicBezTo>
                  <a:pt x="14573" y="17157"/>
                  <a:pt x="16871" y="16871"/>
                  <a:pt x="16871" y="16871"/>
                </a:cubicBezTo>
                <a:lnTo>
                  <a:pt x="16871" y="16836"/>
                </a:lnTo>
                <a:cubicBezTo>
                  <a:pt x="16871" y="16836"/>
                  <a:pt x="16431" y="14026"/>
                  <a:pt x="16324" y="10371"/>
                </a:cubicBezTo>
                <a:cubicBezTo>
                  <a:pt x="16395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7" y="11002"/>
                  <a:pt x="19026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8" y="5572"/>
                  <a:pt x="18372" y="5834"/>
                  <a:pt x="17943" y="6156"/>
                </a:cubicBezTo>
                <a:cubicBezTo>
                  <a:pt x="17514" y="6465"/>
                  <a:pt x="16931" y="6942"/>
                  <a:pt x="16526" y="6775"/>
                </a:cubicBezTo>
                <a:cubicBezTo>
                  <a:pt x="16431" y="6727"/>
                  <a:pt x="16407" y="6668"/>
                  <a:pt x="16336" y="6561"/>
                </a:cubicBezTo>
                <a:cubicBezTo>
                  <a:pt x="16455" y="3096"/>
                  <a:pt x="16871" y="512"/>
                  <a:pt x="16871" y="512"/>
                </a:cubicBezTo>
                <a:lnTo>
                  <a:pt x="16871" y="488"/>
                </a:lnTo>
                <a:cubicBezTo>
                  <a:pt x="16871" y="488"/>
                  <a:pt x="14133" y="119"/>
                  <a:pt x="10609" y="0"/>
                </a:cubicBezTo>
                <a:cubicBezTo>
                  <a:pt x="10478" y="72"/>
                  <a:pt x="10430" y="143"/>
                  <a:pt x="10394" y="250"/>
                </a:cubicBezTo>
                <a:cubicBezTo>
                  <a:pt x="10228" y="655"/>
                  <a:pt x="10466" y="1155"/>
                  <a:pt x="10918" y="1643"/>
                </a:cubicBezTo>
                <a:lnTo>
                  <a:pt x="10918" y="1643"/>
                </a:lnTo>
                <a:cubicBezTo>
                  <a:pt x="11216" y="2132"/>
                  <a:pt x="11490" y="2763"/>
                  <a:pt x="11490" y="3441"/>
                </a:cubicBezTo>
                <a:cubicBezTo>
                  <a:pt x="11490" y="4989"/>
                  <a:pt x="10192" y="6251"/>
                  <a:pt x="8644" y="6251"/>
                </a:cubicBezTo>
                <a:cubicBezTo>
                  <a:pt x="7096" y="6251"/>
                  <a:pt x="5822" y="4989"/>
                  <a:pt x="5822" y="3441"/>
                </a:cubicBezTo>
                <a:cubicBezTo>
                  <a:pt x="5822" y="2774"/>
                  <a:pt x="6156" y="2167"/>
                  <a:pt x="6453" y="1679"/>
                </a:cubicBezTo>
                <a:lnTo>
                  <a:pt x="6453" y="1667"/>
                </a:lnTo>
                <a:cubicBezTo>
                  <a:pt x="6751" y="1179"/>
                  <a:pt x="7168" y="667"/>
                  <a:pt x="7001" y="262"/>
                </a:cubicBezTo>
                <a:cubicBezTo>
                  <a:pt x="6953" y="155"/>
                  <a:pt x="6870" y="72"/>
                  <a:pt x="6727" y="0"/>
                </a:cubicBezTo>
                <a:cubicBezTo>
                  <a:pt x="3179" y="107"/>
                  <a:pt x="500" y="488"/>
                  <a:pt x="500" y="488"/>
                </a:cubicBezTo>
                <a:lnTo>
                  <a:pt x="500" y="512"/>
                </a:lnTo>
                <a:cubicBezTo>
                  <a:pt x="500" y="512"/>
                  <a:pt x="155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22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06" y="7132"/>
                  <a:pt x="6406" y="8680"/>
                </a:cubicBezTo>
                <a:cubicBezTo>
                  <a:pt x="6406" y="10228"/>
                  <a:pt x="5156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41" y="10275"/>
                </a:cubicBezTo>
                <a:cubicBezTo>
                  <a:pt x="179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61" y="17098"/>
                  <a:pt x="7168" y="16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136;p37">
            <a:extLst>
              <a:ext uri="{FF2B5EF4-FFF2-40B4-BE49-F238E27FC236}">
                <a16:creationId xmlns:a16="http://schemas.microsoft.com/office/drawing/2014/main" id="{FCDD9012-4BF0-32EE-7A9B-D5378625B514}"/>
              </a:ext>
            </a:extLst>
          </p:cNvPr>
          <p:cNvSpPr/>
          <p:nvPr/>
        </p:nvSpPr>
        <p:spPr>
          <a:xfrm>
            <a:off x="4784500" y="3012763"/>
            <a:ext cx="1021751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68" y="16860"/>
                </a:moveTo>
                <a:cubicBezTo>
                  <a:pt x="7335" y="16455"/>
                  <a:pt x="7085" y="15967"/>
                  <a:pt x="6704" y="15490"/>
                </a:cubicBezTo>
                <a:lnTo>
                  <a:pt x="6704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9" y="10883"/>
                </a:cubicBezTo>
                <a:cubicBezTo>
                  <a:pt x="10407" y="10883"/>
                  <a:pt x="11752" y="12133"/>
                  <a:pt x="11752" y="13681"/>
                </a:cubicBezTo>
                <a:cubicBezTo>
                  <a:pt x="11752" y="14359"/>
                  <a:pt x="11502" y="14955"/>
                  <a:pt x="11204" y="15455"/>
                </a:cubicBezTo>
                <a:lnTo>
                  <a:pt x="11204" y="15455"/>
                </a:lnTo>
                <a:cubicBezTo>
                  <a:pt x="10609" y="15955"/>
                  <a:pt x="10383" y="16443"/>
                  <a:pt x="10549" y="16848"/>
                </a:cubicBezTo>
                <a:cubicBezTo>
                  <a:pt x="10657" y="17086"/>
                  <a:pt x="11049" y="17217"/>
                  <a:pt x="11442" y="17276"/>
                </a:cubicBezTo>
                <a:cubicBezTo>
                  <a:pt x="14574" y="17157"/>
                  <a:pt x="16860" y="16871"/>
                  <a:pt x="16860" y="16871"/>
                </a:cubicBezTo>
                <a:lnTo>
                  <a:pt x="16860" y="16836"/>
                </a:lnTo>
                <a:cubicBezTo>
                  <a:pt x="16860" y="16836"/>
                  <a:pt x="16431" y="14026"/>
                  <a:pt x="16324" y="10371"/>
                </a:cubicBezTo>
                <a:cubicBezTo>
                  <a:pt x="16383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8" y="11002"/>
                  <a:pt x="19039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50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5" y="6668"/>
                  <a:pt x="16336" y="6561"/>
                </a:cubicBezTo>
                <a:cubicBezTo>
                  <a:pt x="16455" y="3096"/>
                  <a:pt x="16860" y="512"/>
                  <a:pt x="16860" y="512"/>
                </a:cubicBezTo>
                <a:lnTo>
                  <a:pt x="16860" y="488"/>
                </a:lnTo>
                <a:cubicBezTo>
                  <a:pt x="16860" y="488"/>
                  <a:pt x="14133" y="119"/>
                  <a:pt x="10597" y="0"/>
                </a:cubicBezTo>
                <a:cubicBezTo>
                  <a:pt x="10478" y="72"/>
                  <a:pt x="10430" y="143"/>
                  <a:pt x="10383" y="250"/>
                </a:cubicBezTo>
                <a:cubicBezTo>
                  <a:pt x="10216" y="655"/>
                  <a:pt x="10609" y="1155"/>
                  <a:pt x="10907" y="1643"/>
                </a:cubicBezTo>
                <a:lnTo>
                  <a:pt x="10907" y="1643"/>
                </a:lnTo>
                <a:cubicBezTo>
                  <a:pt x="11204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4" y="6251"/>
                </a:cubicBezTo>
                <a:cubicBezTo>
                  <a:pt x="7097" y="6251"/>
                  <a:pt x="5823" y="4989"/>
                  <a:pt x="5823" y="3441"/>
                </a:cubicBezTo>
                <a:cubicBezTo>
                  <a:pt x="5823" y="2774"/>
                  <a:pt x="6144" y="2167"/>
                  <a:pt x="6442" y="1679"/>
                </a:cubicBezTo>
                <a:lnTo>
                  <a:pt x="6442" y="1667"/>
                </a:lnTo>
                <a:cubicBezTo>
                  <a:pt x="6739" y="1179"/>
                  <a:pt x="7168" y="667"/>
                  <a:pt x="7001" y="262"/>
                </a:cubicBezTo>
                <a:cubicBezTo>
                  <a:pt x="6954" y="155"/>
                  <a:pt x="6858" y="72"/>
                  <a:pt x="6727" y="0"/>
                </a:cubicBezTo>
                <a:cubicBezTo>
                  <a:pt x="3168" y="107"/>
                  <a:pt x="489" y="488"/>
                  <a:pt x="489" y="488"/>
                </a:cubicBezTo>
                <a:lnTo>
                  <a:pt x="489" y="512"/>
                </a:lnTo>
                <a:cubicBezTo>
                  <a:pt x="489" y="512"/>
                  <a:pt x="143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53" y="10275"/>
                </a:cubicBezTo>
                <a:cubicBezTo>
                  <a:pt x="191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73" y="17098"/>
                  <a:pt x="7168" y="168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137;p37">
            <a:extLst>
              <a:ext uri="{FF2B5EF4-FFF2-40B4-BE49-F238E27FC236}">
                <a16:creationId xmlns:a16="http://schemas.microsoft.com/office/drawing/2014/main" id="{6E654D5E-4DEB-B93A-DB7C-3C299D296645}"/>
              </a:ext>
            </a:extLst>
          </p:cNvPr>
          <p:cNvSpPr/>
          <p:nvPr/>
        </p:nvSpPr>
        <p:spPr>
          <a:xfrm>
            <a:off x="6184993" y="2979358"/>
            <a:ext cx="1111648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138;p37">
            <a:extLst>
              <a:ext uri="{FF2B5EF4-FFF2-40B4-BE49-F238E27FC236}">
                <a16:creationId xmlns:a16="http://schemas.microsoft.com/office/drawing/2014/main" id="{5CD526D8-819F-F221-A3A5-382025B30CE7}"/>
              </a:ext>
            </a:extLst>
          </p:cNvPr>
          <p:cNvSpPr/>
          <p:nvPr/>
        </p:nvSpPr>
        <p:spPr>
          <a:xfrm>
            <a:off x="7675383" y="2973325"/>
            <a:ext cx="1111648" cy="867999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139;p37">
            <a:extLst>
              <a:ext uri="{FF2B5EF4-FFF2-40B4-BE49-F238E27FC236}">
                <a16:creationId xmlns:a16="http://schemas.microsoft.com/office/drawing/2014/main" id="{F3F0CA01-37C3-EA4F-3698-293445DDECC4}"/>
              </a:ext>
            </a:extLst>
          </p:cNvPr>
          <p:cNvSpPr txBox="1"/>
          <p:nvPr/>
        </p:nvSpPr>
        <p:spPr>
          <a:xfrm>
            <a:off x="432833" y="145596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867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1140;p37">
            <a:extLst>
              <a:ext uri="{FF2B5EF4-FFF2-40B4-BE49-F238E27FC236}">
                <a16:creationId xmlns:a16="http://schemas.microsoft.com/office/drawing/2014/main" id="{C167717A-1818-C7ED-70A0-E80848C38CDD}"/>
              </a:ext>
            </a:extLst>
          </p:cNvPr>
          <p:cNvSpPr txBox="1"/>
          <p:nvPr/>
        </p:nvSpPr>
        <p:spPr>
          <a:xfrm>
            <a:off x="3246628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867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141;p37">
            <a:extLst>
              <a:ext uri="{FF2B5EF4-FFF2-40B4-BE49-F238E27FC236}">
                <a16:creationId xmlns:a16="http://schemas.microsoft.com/office/drawing/2014/main" id="{34E909B1-871C-C0FC-9FB4-43BF347CC011}"/>
              </a:ext>
            </a:extLst>
          </p:cNvPr>
          <p:cNvSpPr txBox="1"/>
          <p:nvPr/>
        </p:nvSpPr>
        <p:spPr>
          <a:xfrm>
            <a:off x="4707550" y="1449768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867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142;p37">
            <a:extLst>
              <a:ext uri="{FF2B5EF4-FFF2-40B4-BE49-F238E27FC236}">
                <a16:creationId xmlns:a16="http://schemas.microsoft.com/office/drawing/2014/main" id="{2C8FBD13-9304-9AD3-C15E-522461327E7E}"/>
              </a:ext>
            </a:extLst>
          </p:cNvPr>
          <p:cNvSpPr txBox="1"/>
          <p:nvPr/>
        </p:nvSpPr>
        <p:spPr>
          <a:xfrm>
            <a:off x="6117326" y="1458077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867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143;p37">
            <a:extLst>
              <a:ext uri="{FF2B5EF4-FFF2-40B4-BE49-F238E27FC236}">
                <a16:creationId xmlns:a16="http://schemas.microsoft.com/office/drawing/2014/main" id="{A1E364F4-8ECE-DDC5-31B5-8A91B7C39550}"/>
              </a:ext>
            </a:extLst>
          </p:cNvPr>
          <p:cNvSpPr txBox="1"/>
          <p:nvPr/>
        </p:nvSpPr>
        <p:spPr>
          <a:xfrm>
            <a:off x="7585106" y="1458713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867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1138;p37">
            <a:extLst>
              <a:ext uri="{FF2B5EF4-FFF2-40B4-BE49-F238E27FC236}">
                <a16:creationId xmlns:a16="http://schemas.microsoft.com/office/drawing/2014/main" id="{20241ADD-BF33-2C22-4AEC-E954A4FD52D2}"/>
              </a:ext>
            </a:extLst>
          </p:cNvPr>
          <p:cNvSpPr/>
          <p:nvPr/>
        </p:nvSpPr>
        <p:spPr>
          <a:xfrm>
            <a:off x="9185287" y="2928666"/>
            <a:ext cx="1111649" cy="922690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143;p37">
            <a:extLst>
              <a:ext uri="{FF2B5EF4-FFF2-40B4-BE49-F238E27FC236}">
                <a16:creationId xmlns:a16="http://schemas.microsoft.com/office/drawing/2014/main" id="{204F4CFA-4D81-F6E0-3FB3-D4BDE405F0BE}"/>
              </a:ext>
            </a:extLst>
          </p:cNvPr>
          <p:cNvSpPr txBox="1"/>
          <p:nvPr/>
        </p:nvSpPr>
        <p:spPr>
          <a:xfrm>
            <a:off x="9170512" y="1448925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6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07</a:t>
            </a:r>
            <a:endParaRPr sz="3867" dirty="0">
              <a:solidFill>
                <a:schemeClr val="accent6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324085-6ECF-92BF-1D42-E6EF78365094}"/>
              </a:ext>
            </a:extLst>
          </p:cNvPr>
          <p:cNvSpPr txBox="1"/>
          <p:nvPr/>
        </p:nvSpPr>
        <p:spPr>
          <a:xfrm>
            <a:off x="336558" y="5317513"/>
            <a:ext cx="120375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RNA-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D54ADF-6C66-C5BF-748A-5C28CF166AAF}"/>
              </a:ext>
            </a:extLst>
          </p:cNvPr>
          <p:cNvSpPr txBox="1"/>
          <p:nvPr/>
        </p:nvSpPr>
        <p:spPr>
          <a:xfrm>
            <a:off x="3276063" y="5307404"/>
            <a:ext cx="111463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Ensamble y mapeo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E82C5F-A84A-5F6D-20BC-78039B06F641}"/>
              </a:ext>
            </a:extLst>
          </p:cNvPr>
          <p:cNvSpPr txBox="1"/>
          <p:nvPr/>
        </p:nvSpPr>
        <p:spPr>
          <a:xfrm>
            <a:off x="4640268" y="5440622"/>
            <a:ext cx="1233317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766CFF-0569-2878-6BFD-BDBA9F78610E}"/>
              </a:ext>
            </a:extLst>
          </p:cNvPr>
          <p:cNvSpPr txBox="1"/>
          <p:nvPr/>
        </p:nvSpPr>
        <p:spPr>
          <a:xfrm>
            <a:off x="7770635" y="5307403"/>
            <a:ext cx="1290781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del ensamble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1ED333-9651-71CA-0049-D8560C99001D}"/>
              </a:ext>
            </a:extLst>
          </p:cNvPr>
          <p:cNvSpPr txBox="1"/>
          <p:nvPr/>
        </p:nvSpPr>
        <p:spPr>
          <a:xfrm>
            <a:off x="10678474" y="5317514"/>
            <a:ext cx="1151409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Anotación funcional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19642D9-DD4C-3031-4F70-426B8486996A}"/>
              </a:ext>
            </a:extLst>
          </p:cNvPr>
          <p:cNvSpPr txBox="1"/>
          <p:nvPr/>
        </p:nvSpPr>
        <p:spPr>
          <a:xfrm>
            <a:off x="9281035" y="5313211"/>
            <a:ext cx="1114634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FB2E8BC-6284-25B2-5F41-1130A4930278}"/>
              </a:ext>
            </a:extLst>
          </p:cNvPr>
          <p:cNvSpPr/>
          <p:nvPr/>
        </p:nvSpPr>
        <p:spPr>
          <a:xfrm>
            <a:off x="0" y="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Flujo de trabajo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138;p37">
            <a:extLst>
              <a:ext uri="{FF2B5EF4-FFF2-40B4-BE49-F238E27FC236}">
                <a16:creationId xmlns:a16="http://schemas.microsoft.com/office/drawing/2014/main" id="{EE16EE26-65AB-6D32-BC20-1509384D0A4F}"/>
              </a:ext>
            </a:extLst>
          </p:cNvPr>
          <p:cNvSpPr/>
          <p:nvPr/>
        </p:nvSpPr>
        <p:spPr>
          <a:xfrm>
            <a:off x="10695192" y="2918634"/>
            <a:ext cx="1111649" cy="922690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30484F-1CEE-B401-3E6D-D7971A6080DA}"/>
              </a:ext>
            </a:extLst>
          </p:cNvPr>
          <p:cNvSpPr txBox="1"/>
          <p:nvPr/>
        </p:nvSpPr>
        <p:spPr>
          <a:xfrm>
            <a:off x="6061910" y="5440622"/>
            <a:ext cx="1489107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Normalización</a:t>
            </a:r>
          </a:p>
        </p:txBody>
      </p:sp>
      <p:sp>
        <p:nvSpPr>
          <p:cNvPr id="25" name="Google Shape;1143;p37">
            <a:extLst>
              <a:ext uri="{FF2B5EF4-FFF2-40B4-BE49-F238E27FC236}">
                <a16:creationId xmlns:a16="http://schemas.microsoft.com/office/drawing/2014/main" id="{D91BAE66-B180-8DFA-A57C-AFEFAFC35AF2}"/>
              </a:ext>
            </a:extLst>
          </p:cNvPr>
          <p:cNvSpPr txBox="1"/>
          <p:nvPr/>
        </p:nvSpPr>
        <p:spPr>
          <a:xfrm>
            <a:off x="10678474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08</a:t>
            </a:r>
            <a:endParaRPr sz="3867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64A13FE-752D-BA3E-FCF0-A0FEE09BCF1F}"/>
              </a:ext>
            </a:extLst>
          </p:cNvPr>
          <p:cNvSpPr txBox="1"/>
          <p:nvPr/>
        </p:nvSpPr>
        <p:spPr>
          <a:xfrm>
            <a:off x="1886582" y="5317512"/>
            <a:ext cx="1114634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Recorte y filtrado</a:t>
            </a:r>
            <a:endParaRPr lang="es-MX" sz="1600" dirty="0"/>
          </a:p>
        </p:txBody>
      </p:sp>
      <p:sp>
        <p:nvSpPr>
          <p:cNvPr id="28" name="Google Shape;1135;p37">
            <a:extLst>
              <a:ext uri="{FF2B5EF4-FFF2-40B4-BE49-F238E27FC236}">
                <a16:creationId xmlns:a16="http://schemas.microsoft.com/office/drawing/2014/main" id="{0FE36751-EE94-2E4B-37BD-4BF245F00753}"/>
              </a:ext>
            </a:extLst>
          </p:cNvPr>
          <p:cNvSpPr/>
          <p:nvPr/>
        </p:nvSpPr>
        <p:spPr>
          <a:xfrm>
            <a:off x="1983512" y="3010648"/>
            <a:ext cx="1021752" cy="793355"/>
          </a:xfrm>
          <a:custGeom>
            <a:avLst/>
            <a:gdLst/>
            <a:ahLst/>
            <a:cxnLst/>
            <a:rect l="l" t="t" r="r" b="b"/>
            <a:pathLst>
              <a:path w="22515" h="17289" extrusionOk="0">
                <a:moveTo>
                  <a:pt x="7168" y="16860"/>
                </a:moveTo>
                <a:cubicBezTo>
                  <a:pt x="7334" y="16455"/>
                  <a:pt x="7073" y="15967"/>
                  <a:pt x="6692" y="15490"/>
                </a:cubicBezTo>
                <a:lnTo>
                  <a:pt x="6703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8" y="10883"/>
                </a:cubicBezTo>
                <a:cubicBezTo>
                  <a:pt x="10406" y="10883"/>
                  <a:pt x="11752" y="12133"/>
                  <a:pt x="11752" y="13681"/>
                </a:cubicBezTo>
                <a:cubicBezTo>
                  <a:pt x="11752" y="14359"/>
                  <a:pt x="11514" y="14955"/>
                  <a:pt x="11216" y="15455"/>
                </a:cubicBezTo>
                <a:lnTo>
                  <a:pt x="11216" y="15455"/>
                </a:lnTo>
                <a:cubicBezTo>
                  <a:pt x="10466" y="15955"/>
                  <a:pt x="10382" y="16443"/>
                  <a:pt x="10561" y="16848"/>
                </a:cubicBezTo>
                <a:cubicBezTo>
                  <a:pt x="10656" y="17086"/>
                  <a:pt x="11049" y="17217"/>
                  <a:pt x="11442" y="17276"/>
                </a:cubicBezTo>
                <a:cubicBezTo>
                  <a:pt x="14573" y="17157"/>
                  <a:pt x="16871" y="16871"/>
                  <a:pt x="16871" y="16871"/>
                </a:cubicBezTo>
                <a:lnTo>
                  <a:pt x="16871" y="16836"/>
                </a:lnTo>
                <a:cubicBezTo>
                  <a:pt x="16871" y="16836"/>
                  <a:pt x="16431" y="14026"/>
                  <a:pt x="16324" y="10371"/>
                </a:cubicBezTo>
                <a:cubicBezTo>
                  <a:pt x="16395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7" y="11002"/>
                  <a:pt x="19026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8" y="5572"/>
                  <a:pt x="18372" y="5834"/>
                  <a:pt x="17943" y="6156"/>
                </a:cubicBezTo>
                <a:cubicBezTo>
                  <a:pt x="17514" y="6465"/>
                  <a:pt x="16931" y="6942"/>
                  <a:pt x="16526" y="6775"/>
                </a:cubicBezTo>
                <a:cubicBezTo>
                  <a:pt x="16431" y="6727"/>
                  <a:pt x="16407" y="6668"/>
                  <a:pt x="16336" y="6561"/>
                </a:cubicBezTo>
                <a:cubicBezTo>
                  <a:pt x="16455" y="3096"/>
                  <a:pt x="16871" y="512"/>
                  <a:pt x="16871" y="512"/>
                </a:cubicBezTo>
                <a:lnTo>
                  <a:pt x="16871" y="488"/>
                </a:lnTo>
                <a:cubicBezTo>
                  <a:pt x="16871" y="488"/>
                  <a:pt x="14133" y="119"/>
                  <a:pt x="10609" y="0"/>
                </a:cubicBezTo>
                <a:cubicBezTo>
                  <a:pt x="10478" y="72"/>
                  <a:pt x="10430" y="143"/>
                  <a:pt x="10394" y="250"/>
                </a:cubicBezTo>
                <a:cubicBezTo>
                  <a:pt x="10228" y="655"/>
                  <a:pt x="10466" y="1155"/>
                  <a:pt x="10918" y="1643"/>
                </a:cubicBezTo>
                <a:lnTo>
                  <a:pt x="10918" y="1643"/>
                </a:lnTo>
                <a:cubicBezTo>
                  <a:pt x="11216" y="2132"/>
                  <a:pt x="11490" y="2763"/>
                  <a:pt x="11490" y="3441"/>
                </a:cubicBezTo>
                <a:cubicBezTo>
                  <a:pt x="11490" y="4989"/>
                  <a:pt x="10192" y="6251"/>
                  <a:pt x="8644" y="6251"/>
                </a:cubicBezTo>
                <a:cubicBezTo>
                  <a:pt x="7096" y="6251"/>
                  <a:pt x="5822" y="4989"/>
                  <a:pt x="5822" y="3441"/>
                </a:cubicBezTo>
                <a:cubicBezTo>
                  <a:pt x="5822" y="2774"/>
                  <a:pt x="6156" y="2167"/>
                  <a:pt x="6453" y="1679"/>
                </a:cubicBezTo>
                <a:lnTo>
                  <a:pt x="6453" y="1667"/>
                </a:lnTo>
                <a:cubicBezTo>
                  <a:pt x="6751" y="1179"/>
                  <a:pt x="7168" y="667"/>
                  <a:pt x="7001" y="262"/>
                </a:cubicBezTo>
                <a:cubicBezTo>
                  <a:pt x="6953" y="155"/>
                  <a:pt x="6870" y="72"/>
                  <a:pt x="6727" y="0"/>
                </a:cubicBezTo>
                <a:cubicBezTo>
                  <a:pt x="3179" y="107"/>
                  <a:pt x="500" y="488"/>
                  <a:pt x="500" y="488"/>
                </a:cubicBezTo>
                <a:lnTo>
                  <a:pt x="500" y="512"/>
                </a:lnTo>
                <a:cubicBezTo>
                  <a:pt x="500" y="512"/>
                  <a:pt x="155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22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06" y="7132"/>
                  <a:pt x="6406" y="8680"/>
                </a:cubicBezTo>
                <a:cubicBezTo>
                  <a:pt x="6406" y="10228"/>
                  <a:pt x="5156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41" y="10275"/>
                </a:cubicBezTo>
                <a:cubicBezTo>
                  <a:pt x="179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61" y="17098"/>
                  <a:pt x="7168" y="1686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132;p37">
            <a:extLst>
              <a:ext uri="{FF2B5EF4-FFF2-40B4-BE49-F238E27FC236}">
                <a16:creationId xmlns:a16="http://schemas.microsoft.com/office/drawing/2014/main" id="{191EB5CA-C9B4-B964-F489-CB411E62AD25}"/>
              </a:ext>
            </a:extLst>
          </p:cNvPr>
          <p:cNvSpPr/>
          <p:nvPr/>
        </p:nvSpPr>
        <p:spPr>
          <a:xfrm>
            <a:off x="217714" y="2261939"/>
            <a:ext cx="11756571" cy="232817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1140;p37">
            <a:extLst>
              <a:ext uri="{FF2B5EF4-FFF2-40B4-BE49-F238E27FC236}">
                <a16:creationId xmlns:a16="http://schemas.microsoft.com/office/drawing/2014/main" id="{6C1DDE9B-8BF0-419B-DF2F-A703C20CCFE7}"/>
              </a:ext>
            </a:extLst>
          </p:cNvPr>
          <p:cNvSpPr txBox="1"/>
          <p:nvPr/>
        </p:nvSpPr>
        <p:spPr>
          <a:xfrm>
            <a:off x="1782021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tx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867" dirty="0">
              <a:solidFill>
                <a:schemeClr val="tx2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3163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9E74D18-89D1-0016-385E-D450CFED3C2B}"/>
              </a:ext>
            </a:extLst>
          </p:cNvPr>
          <p:cNvSpPr/>
          <p:nvPr/>
        </p:nvSpPr>
        <p:spPr>
          <a:xfrm flipH="1" flipV="1">
            <a:off x="1838131" y="1893976"/>
            <a:ext cx="8938726" cy="5012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D5F8A4-69BA-F5F8-2DE5-4A89C41BCFBE}"/>
              </a:ext>
            </a:extLst>
          </p:cNvPr>
          <p:cNvSpPr/>
          <p:nvPr/>
        </p:nvSpPr>
        <p:spPr>
          <a:xfrm>
            <a:off x="0" y="-2379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Otras alternativas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Graphical abstract for Galaxy NAR paper">
            <a:extLst>
              <a:ext uri="{FF2B5EF4-FFF2-40B4-BE49-F238E27FC236}">
                <a16:creationId xmlns:a16="http://schemas.microsoft.com/office/drawing/2014/main" id="{4A87D6B6-222E-73BC-6EC0-13271611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55" y="713057"/>
            <a:ext cx="8074090" cy="605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17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9E74D18-89D1-0016-385E-D450CFED3C2B}"/>
              </a:ext>
            </a:extLst>
          </p:cNvPr>
          <p:cNvSpPr/>
          <p:nvPr/>
        </p:nvSpPr>
        <p:spPr>
          <a:xfrm flipH="1" flipV="1">
            <a:off x="1838131" y="1893976"/>
            <a:ext cx="8938726" cy="5012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D5F8A4-69BA-F5F8-2DE5-4A89C41BCFBE}"/>
              </a:ext>
            </a:extLst>
          </p:cNvPr>
          <p:cNvSpPr/>
          <p:nvPr/>
        </p:nvSpPr>
        <p:spPr>
          <a:xfrm>
            <a:off x="0" y="-23790"/>
            <a:ext cx="12192000" cy="736847"/>
          </a:xfrm>
          <a:prstGeom prst="rect">
            <a:avLst/>
          </a:prstGeom>
          <a:solidFill>
            <a:srgbClr val="6E0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Cursos avanzados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884787-84AE-4737-E42F-5B7E0D773B8D}"/>
              </a:ext>
            </a:extLst>
          </p:cNvPr>
          <p:cNvSpPr txBox="1"/>
          <p:nvPr/>
        </p:nvSpPr>
        <p:spPr>
          <a:xfrm>
            <a:off x="663981" y="4246849"/>
            <a:ext cx="300990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Curso del Posgrado en Ciencias Biomédicas: Análisis de datos de RNA-</a:t>
            </a:r>
            <a:r>
              <a:rPr lang="es-MX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s-MX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MX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Impartido por: </a:t>
            </a:r>
            <a:r>
              <a:rPr lang="es-MX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Dr. Diego Cortez</a:t>
            </a:r>
          </a:p>
          <a:p>
            <a:r>
              <a:rPr lang="es-MX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Correo: dcortez@ccg.unam.mx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osgrado en Ciencias Biomédicas UNAM">
            <a:extLst>
              <a:ext uri="{FF2B5EF4-FFF2-40B4-BE49-F238E27FC236}">
                <a16:creationId xmlns:a16="http://schemas.microsoft.com/office/drawing/2014/main" id="{EE6409D4-94C1-25EB-0984-652C523E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1" y="1382617"/>
            <a:ext cx="3009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do Nacional de Bioinformática CCG UNAM">
            <a:extLst>
              <a:ext uri="{FF2B5EF4-FFF2-40B4-BE49-F238E27FC236}">
                <a16:creationId xmlns:a16="http://schemas.microsoft.com/office/drawing/2014/main" id="{0EEA1B16-58CC-1F47-C839-A2E86FA4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31" y="1472784"/>
            <a:ext cx="34385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icio - Instituto de Biotecnología - UNAM">
            <a:extLst>
              <a:ext uri="{FF2B5EF4-FFF2-40B4-BE49-F238E27FC236}">
                <a16:creationId xmlns:a16="http://schemas.microsoft.com/office/drawing/2014/main" id="{412AC554-FD65-3B20-31E0-4B4D969A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184" y="1387060"/>
            <a:ext cx="30480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4544A36A-2D69-DDFE-F0AC-5CA2E2F5D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53" y="3258978"/>
            <a:ext cx="3145294" cy="3145294"/>
          </a:xfrm>
          <a:prstGeom prst="rect">
            <a:avLst/>
          </a:prstGeom>
        </p:spPr>
      </p:pic>
      <p:pic>
        <p:nvPicPr>
          <p:cNvPr id="15" name="Imagen 14" descr="Código QR&#10;&#10;Descripción generada automáticamente">
            <a:extLst>
              <a:ext uri="{FF2B5EF4-FFF2-40B4-BE49-F238E27FC236}">
                <a16:creationId xmlns:a16="http://schemas.microsoft.com/office/drawing/2014/main" id="{B36C425F-71E7-184C-F8C6-16D276033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84" y="3258978"/>
            <a:ext cx="3145294" cy="31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95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6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4A4D8C9-63DD-2031-87FE-00C93483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8" name="Freeform: Shape 170">
            <a:extLst>
              <a:ext uri="{FF2B5EF4-FFF2-40B4-BE49-F238E27FC236}">
                <a16:creationId xmlns:a16="http://schemas.microsoft.com/office/drawing/2014/main" id="{F2621C38-FE94-4B56-ABB1-36B5A4B6A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0222" y="1469365"/>
            <a:ext cx="3864334" cy="467862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9" name="Freeform: Shape 172">
            <a:extLst>
              <a:ext uri="{FF2B5EF4-FFF2-40B4-BE49-F238E27FC236}">
                <a16:creationId xmlns:a16="http://schemas.microsoft.com/office/drawing/2014/main" id="{3C0AF70D-52CB-46E1-BF84-B7590568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37512" y="1610141"/>
            <a:ext cx="3681452" cy="4389122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0" name="Freeform: Shape 174">
            <a:extLst>
              <a:ext uri="{FF2B5EF4-FFF2-40B4-BE49-F238E27FC236}">
                <a16:creationId xmlns:a16="http://schemas.microsoft.com/office/drawing/2014/main" id="{9EE0B2B1-B908-4F09-B881-BA114A73D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52398" y="1729211"/>
            <a:ext cx="3260032" cy="4143027"/>
          </a:xfrm>
          <a:custGeom>
            <a:avLst/>
            <a:gdLst>
              <a:gd name="connsiteX0" fmla="*/ 1151661 w 2246489"/>
              <a:gd name="connsiteY0" fmla="*/ 1443 h 2351005"/>
              <a:gd name="connsiteX1" fmla="*/ 1402443 w 2246489"/>
              <a:gd name="connsiteY1" fmla="*/ 30814 h 2351005"/>
              <a:gd name="connsiteX2" fmla="*/ 1732265 w 2246489"/>
              <a:gd name="connsiteY2" fmla="*/ 217920 h 2351005"/>
              <a:gd name="connsiteX3" fmla="*/ 1993051 w 2246489"/>
              <a:gd name="connsiteY3" fmla="*/ 635816 h 2351005"/>
              <a:gd name="connsiteX4" fmla="*/ 2041004 w 2246489"/>
              <a:gd name="connsiteY4" fmla="*/ 725913 h 2351005"/>
              <a:gd name="connsiteX5" fmla="*/ 2235234 w 2246489"/>
              <a:gd name="connsiteY5" fmla="*/ 1428254 h 2351005"/>
              <a:gd name="connsiteX6" fmla="*/ 1560212 w 2246489"/>
              <a:gd name="connsiteY6" fmla="*/ 2176460 h 2351005"/>
              <a:gd name="connsiteX7" fmla="*/ 1411529 w 2246489"/>
              <a:gd name="connsiteY7" fmla="*/ 2241605 h 2351005"/>
              <a:gd name="connsiteX8" fmla="*/ 963078 w 2246489"/>
              <a:gd name="connsiteY8" fmla="*/ 2341734 h 2351005"/>
              <a:gd name="connsiteX9" fmla="*/ 537304 w 2246489"/>
              <a:gd name="connsiteY9" fmla="*/ 2148767 h 2351005"/>
              <a:gd name="connsiteX10" fmla="*/ 210472 w 2246489"/>
              <a:gd name="connsiteY10" fmla="*/ 1777713 h 2351005"/>
              <a:gd name="connsiteX11" fmla="*/ 26459 w 2246489"/>
              <a:gd name="connsiteY11" fmla="*/ 1296106 h 2351005"/>
              <a:gd name="connsiteX12" fmla="*/ 21889 w 2246489"/>
              <a:gd name="connsiteY12" fmla="*/ 792504 h 2351005"/>
              <a:gd name="connsiteX13" fmla="*/ 190903 w 2246489"/>
              <a:gd name="connsiteY13" fmla="*/ 393892 h 2351005"/>
              <a:gd name="connsiteX14" fmla="*/ 491313 w 2246489"/>
              <a:gd name="connsiteY14" fmla="*/ 136852 h 2351005"/>
              <a:gd name="connsiteX15" fmla="*/ 1151661 w 2246489"/>
              <a:gd name="connsiteY15" fmla="*/ 1443 h 235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6489" h="2351005">
                <a:moveTo>
                  <a:pt x="1151661" y="1443"/>
                </a:moveTo>
                <a:cubicBezTo>
                  <a:pt x="1233631" y="4917"/>
                  <a:pt x="1317535" y="14671"/>
                  <a:pt x="1402443" y="30814"/>
                </a:cubicBezTo>
                <a:cubicBezTo>
                  <a:pt x="1537948" y="56577"/>
                  <a:pt x="1639656" y="114298"/>
                  <a:pt x="1732265" y="217920"/>
                </a:cubicBezTo>
                <a:cubicBezTo>
                  <a:pt x="1829139" y="326311"/>
                  <a:pt x="1908765" y="476638"/>
                  <a:pt x="1993051" y="635816"/>
                </a:cubicBezTo>
                <a:cubicBezTo>
                  <a:pt x="2008576" y="665180"/>
                  <a:pt x="2024662" y="695523"/>
                  <a:pt x="2041004" y="725913"/>
                </a:cubicBezTo>
                <a:cubicBezTo>
                  <a:pt x="2187254" y="997942"/>
                  <a:pt x="2279812" y="1193790"/>
                  <a:pt x="2235234" y="1428254"/>
                </a:cubicBezTo>
                <a:cubicBezTo>
                  <a:pt x="2167312" y="1785504"/>
                  <a:pt x="1965442" y="2009279"/>
                  <a:pt x="1560212" y="2176460"/>
                </a:cubicBezTo>
                <a:cubicBezTo>
                  <a:pt x="1507174" y="2198335"/>
                  <a:pt x="1458538" y="2220330"/>
                  <a:pt x="1411529" y="2241605"/>
                </a:cubicBezTo>
                <a:cubicBezTo>
                  <a:pt x="1216626" y="2329770"/>
                  <a:pt x="1116176" y="2370842"/>
                  <a:pt x="963078" y="2341734"/>
                </a:cubicBezTo>
                <a:cubicBezTo>
                  <a:pt x="811062" y="2312832"/>
                  <a:pt x="667816" y="2247882"/>
                  <a:pt x="537304" y="2148767"/>
                </a:cubicBezTo>
                <a:cubicBezTo>
                  <a:pt x="409636" y="2051788"/>
                  <a:pt x="299638" y="1926926"/>
                  <a:pt x="210472" y="1777713"/>
                </a:cubicBezTo>
                <a:cubicBezTo>
                  <a:pt x="122796" y="1631044"/>
                  <a:pt x="59147" y="1464537"/>
                  <a:pt x="26459" y="1296106"/>
                </a:cubicBezTo>
                <a:cubicBezTo>
                  <a:pt x="-7227" y="1123116"/>
                  <a:pt x="-8744" y="953623"/>
                  <a:pt x="21889" y="792504"/>
                </a:cubicBezTo>
                <a:cubicBezTo>
                  <a:pt x="50778" y="640558"/>
                  <a:pt x="107667" y="506474"/>
                  <a:pt x="190903" y="393892"/>
                </a:cubicBezTo>
                <a:cubicBezTo>
                  <a:pt x="268956" y="288393"/>
                  <a:pt x="370042" y="201917"/>
                  <a:pt x="491313" y="136852"/>
                </a:cubicBezTo>
                <a:cubicBezTo>
                  <a:pt x="677259" y="37131"/>
                  <a:pt x="905753" y="-8977"/>
                  <a:pt x="1151661" y="1443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76ED32-87CB-4C34-A297-8D7BECE23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263" y="2428063"/>
            <a:ext cx="3691581" cy="2186393"/>
          </a:xfrm>
        </p:spPr>
        <p:txBody>
          <a:bodyPr anchor="b">
            <a:normAutofit/>
          </a:bodyPr>
          <a:lstStyle/>
          <a:p>
            <a:pPr algn="ctr"/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Descanso de 20min</a:t>
            </a:r>
          </a:p>
        </p:txBody>
      </p:sp>
    </p:spTree>
    <p:extLst>
      <p:ext uri="{BB962C8B-B14F-4D97-AF65-F5344CB8AC3E}">
        <p14:creationId xmlns:p14="http://schemas.microsoft.com/office/powerpoint/2010/main" val="222029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94A4D8C9-63DD-2031-87FE-00C93483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086" y="1519577"/>
            <a:ext cx="4875255" cy="43440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6005" y="1664838"/>
            <a:ext cx="4581293" cy="40590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747085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76ED32-87CB-4C34-A297-8D7BECE23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266" y="2598394"/>
            <a:ext cx="3898190" cy="2186393"/>
          </a:xfrm>
        </p:spPr>
        <p:txBody>
          <a:bodyPr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s-MX" sz="4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640399D-E7FC-4053-6C27-BCF331C05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1260" y="5288505"/>
            <a:ext cx="5663559" cy="115020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M. En C. Olga Andrea Hernández Miranda</a:t>
            </a:r>
          </a:p>
        </p:txBody>
      </p:sp>
    </p:spTree>
    <p:extLst>
      <p:ext uri="{BB962C8B-B14F-4D97-AF65-F5344CB8AC3E}">
        <p14:creationId xmlns:p14="http://schemas.microsoft.com/office/powerpoint/2010/main" val="3978926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727EA4E2-F102-E970-C9DF-342A3F9C2926}"/>
              </a:ext>
            </a:extLst>
          </p:cNvPr>
          <p:cNvSpPr/>
          <p:nvPr/>
        </p:nvSpPr>
        <p:spPr>
          <a:xfrm>
            <a:off x="0" y="1866124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134;p37">
            <a:extLst>
              <a:ext uri="{FF2B5EF4-FFF2-40B4-BE49-F238E27FC236}">
                <a16:creationId xmlns:a16="http://schemas.microsoft.com/office/drawing/2014/main" id="{EC71685A-36D7-911F-5EA9-B3323AB61E39}"/>
              </a:ext>
            </a:extLst>
          </p:cNvPr>
          <p:cNvSpPr/>
          <p:nvPr/>
        </p:nvSpPr>
        <p:spPr>
          <a:xfrm>
            <a:off x="518557" y="2984421"/>
            <a:ext cx="1021751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68" y="16860"/>
                </a:moveTo>
                <a:cubicBezTo>
                  <a:pt x="7335" y="16455"/>
                  <a:pt x="7085" y="15967"/>
                  <a:pt x="6704" y="15490"/>
                </a:cubicBezTo>
                <a:lnTo>
                  <a:pt x="6704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9" y="10883"/>
                </a:cubicBezTo>
                <a:cubicBezTo>
                  <a:pt x="10407" y="10883"/>
                  <a:pt x="11692" y="12133"/>
                  <a:pt x="11692" y="13681"/>
                </a:cubicBezTo>
                <a:cubicBezTo>
                  <a:pt x="11692" y="14359"/>
                  <a:pt x="11550" y="14955"/>
                  <a:pt x="11097" y="15455"/>
                </a:cubicBezTo>
                <a:lnTo>
                  <a:pt x="11097" y="15455"/>
                </a:lnTo>
                <a:cubicBezTo>
                  <a:pt x="10502" y="15955"/>
                  <a:pt x="10335" y="16443"/>
                  <a:pt x="10502" y="16848"/>
                </a:cubicBezTo>
                <a:cubicBezTo>
                  <a:pt x="10597" y="17086"/>
                  <a:pt x="10966" y="17217"/>
                  <a:pt x="11359" y="17276"/>
                </a:cubicBezTo>
                <a:cubicBezTo>
                  <a:pt x="14490" y="17157"/>
                  <a:pt x="16753" y="16871"/>
                  <a:pt x="16753" y="16871"/>
                </a:cubicBezTo>
                <a:lnTo>
                  <a:pt x="16753" y="16836"/>
                </a:lnTo>
                <a:cubicBezTo>
                  <a:pt x="16753" y="16836"/>
                  <a:pt x="16372" y="14026"/>
                  <a:pt x="16276" y="10371"/>
                </a:cubicBezTo>
                <a:cubicBezTo>
                  <a:pt x="16336" y="10252"/>
                  <a:pt x="16419" y="10168"/>
                  <a:pt x="16515" y="10132"/>
                </a:cubicBezTo>
                <a:cubicBezTo>
                  <a:pt x="16919" y="9954"/>
                  <a:pt x="17431" y="10216"/>
                  <a:pt x="17908" y="10597"/>
                </a:cubicBezTo>
                <a:lnTo>
                  <a:pt x="17919" y="10597"/>
                </a:lnTo>
                <a:cubicBezTo>
                  <a:pt x="18408" y="11002"/>
                  <a:pt x="19027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51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48" y="6668"/>
                  <a:pt x="16288" y="6561"/>
                </a:cubicBezTo>
                <a:cubicBezTo>
                  <a:pt x="16407" y="3096"/>
                  <a:pt x="16753" y="512"/>
                  <a:pt x="16753" y="512"/>
                </a:cubicBezTo>
                <a:lnTo>
                  <a:pt x="16753" y="488"/>
                </a:lnTo>
                <a:cubicBezTo>
                  <a:pt x="16753" y="488"/>
                  <a:pt x="14086" y="119"/>
                  <a:pt x="10549" y="0"/>
                </a:cubicBezTo>
                <a:cubicBezTo>
                  <a:pt x="10419" y="72"/>
                  <a:pt x="10347" y="143"/>
                  <a:pt x="10311" y="250"/>
                </a:cubicBezTo>
                <a:cubicBezTo>
                  <a:pt x="10145" y="655"/>
                  <a:pt x="10502" y="1155"/>
                  <a:pt x="10800" y="1643"/>
                </a:cubicBezTo>
                <a:lnTo>
                  <a:pt x="10800" y="1643"/>
                </a:lnTo>
                <a:cubicBezTo>
                  <a:pt x="11097" y="2132"/>
                  <a:pt x="11431" y="2763"/>
                  <a:pt x="11431" y="3441"/>
                </a:cubicBezTo>
                <a:cubicBezTo>
                  <a:pt x="11431" y="4989"/>
                  <a:pt x="10168" y="6251"/>
                  <a:pt x="8621" y="6251"/>
                </a:cubicBezTo>
                <a:cubicBezTo>
                  <a:pt x="7073" y="6251"/>
                  <a:pt x="5835" y="4989"/>
                  <a:pt x="5835" y="3441"/>
                </a:cubicBezTo>
                <a:cubicBezTo>
                  <a:pt x="5835" y="2774"/>
                  <a:pt x="6192" y="2167"/>
                  <a:pt x="6489" y="1679"/>
                </a:cubicBezTo>
                <a:lnTo>
                  <a:pt x="6489" y="1667"/>
                </a:lnTo>
                <a:cubicBezTo>
                  <a:pt x="6787" y="1179"/>
                  <a:pt x="7192" y="667"/>
                  <a:pt x="7025" y="262"/>
                </a:cubicBezTo>
                <a:cubicBezTo>
                  <a:pt x="6978" y="155"/>
                  <a:pt x="6894" y="72"/>
                  <a:pt x="6763" y="0"/>
                </a:cubicBezTo>
                <a:cubicBezTo>
                  <a:pt x="3203" y="107"/>
                  <a:pt x="536" y="488"/>
                  <a:pt x="536" y="488"/>
                </a:cubicBezTo>
                <a:lnTo>
                  <a:pt x="536" y="512"/>
                </a:lnTo>
                <a:cubicBezTo>
                  <a:pt x="536" y="512"/>
                  <a:pt x="167" y="2846"/>
                  <a:pt x="36" y="6025"/>
                </a:cubicBezTo>
                <a:cubicBezTo>
                  <a:pt x="96" y="6442"/>
                  <a:pt x="203" y="6894"/>
                  <a:pt x="453" y="7001"/>
                </a:cubicBezTo>
                <a:cubicBezTo>
                  <a:pt x="858" y="7168"/>
                  <a:pt x="1334" y="6906"/>
                  <a:pt x="1822" y="6525"/>
                </a:cubicBezTo>
                <a:lnTo>
                  <a:pt x="1822" y="6537"/>
                </a:lnTo>
                <a:cubicBezTo>
                  <a:pt x="2310" y="6132"/>
                  <a:pt x="2929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32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73" y="17098"/>
                  <a:pt x="7168" y="168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Google Shape;1135;p37">
            <a:extLst>
              <a:ext uri="{FF2B5EF4-FFF2-40B4-BE49-F238E27FC236}">
                <a16:creationId xmlns:a16="http://schemas.microsoft.com/office/drawing/2014/main" id="{A202D387-7E34-0398-B16A-5E5F76C95FAD}"/>
              </a:ext>
            </a:extLst>
          </p:cNvPr>
          <p:cNvSpPr/>
          <p:nvPr/>
        </p:nvSpPr>
        <p:spPr>
          <a:xfrm>
            <a:off x="3384006" y="3025612"/>
            <a:ext cx="1021752" cy="793355"/>
          </a:xfrm>
          <a:custGeom>
            <a:avLst/>
            <a:gdLst/>
            <a:ahLst/>
            <a:cxnLst/>
            <a:rect l="l" t="t" r="r" b="b"/>
            <a:pathLst>
              <a:path w="22515" h="17289" extrusionOk="0">
                <a:moveTo>
                  <a:pt x="7168" y="16860"/>
                </a:moveTo>
                <a:cubicBezTo>
                  <a:pt x="7334" y="16455"/>
                  <a:pt x="7073" y="15967"/>
                  <a:pt x="6692" y="15490"/>
                </a:cubicBezTo>
                <a:lnTo>
                  <a:pt x="6703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8" y="10883"/>
                </a:cubicBezTo>
                <a:cubicBezTo>
                  <a:pt x="10406" y="10883"/>
                  <a:pt x="11752" y="12133"/>
                  <a:pt x="11752" y="13681"/>
                </a:cubicBezTo>
                <a:cubicBezTo>
                  <a:pt x="11752" y="14359"/>
                  <a:pt x="11514" y="14955"/>
                  <a:pt x="11216" y="15455"/>
                </a:cubicBezTo>
                <a:lnTo>
                  <a:pt x="11216" y="15455"/>
                </a:lnTo>
                <a:cubicBezTo>
                  <a:pt x="10466" y="15955"/>
                  <a:pt x="10382" y="16443"/>
                  <a:pt x="10561" y="16848"/>
                </a:cubicBezTo>
                <a:cubicBezTo>
                  <a:pt x="10656" y="17086"/>
                  <a:pt x="11049" y="17217"/>
                  <a:pt x="11442" y="17276"/>
                </a:cubicBezTo>
                <a:cubicBezTo>
                  <a:pt x="14573" y="17157"/>
                  <a:pt x="16871" y="16871"/>
                  <a:pt x="16871" y="16871"/>
                </a:cubicBezTo>
                <a:lnTo>
                  <a:pt x="16871" y="16836"/>
                </a:lnTo>
                <a:cubicBezTo>
                  <a:pt x="16871" y="16836"/>
                  <a:pt x="16431" y="14026"/>
                  <a:pt x="16324" y="10371"/>
                </a:cubicBezTo>
                <a:cubicBezTo>
                  <a:pt x="16395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7" y="11002"/>
                  <a:pt x="19026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8" y="5572"/>
                  <a:pt x="18372" y="5834"/>
                  <a:pt x="17943" y="6156"/>
                </a:cubicBezTo>
                <a:cubicBezTo>
                  <a:pt x="17514" y="6465"/>
                  <a:pt x="16931" y="6942"/>
                  <a:pt x="16526" y="6775"/>
                </a:cubicBezTo>
                <a:cubicBezTo>
                  <a:pt x="16431" y="6727"/>
                  <a:pt x="16407" y="6668"/>
                  <a:pt x="16336" y="6561"/>
                </a:cubicBezTo>
                <a:cubicBezTo>
                  <a:pt x="16455" y="3096"/>
                  <a:pt x="16871" y="512"/>
                  <a:pt x="16871" y="512"/>
                </a:cubicBezTo>
                <a:lnTo>
                  <a:pt x="16871" y="488"/>
                </a:lnTo>
                <a:cubicBezTo>
                  <a:pt x="16871" y="488"/>
                  <a:pt x="14133" y="119"/>
                  <a:pt x="10609" y="0"/>
                </a:cubicBezTo>
                <a:cubicBezTo>
                  <a:pt x="10478" y="72"/>
                  <a:pt x="10430" y="143"/>
                  <a:pt x="10394" y="250"/>
                </a:cubicBezTo>
                <a:cubicBezTo>
                  <a:pt x="10228" y="655"/>
                  <a:pt x="10466" y="1155"/>
                  <a:pt x="10918" y="1643"/>
                </a:cubicBezTo>
                <a:lnTo>
                  <a:pt x="10918" y="1643"/>
                </a:lnTo>
                <a:cubicBezTo>
                  <a:pt x="11216" y="2132"/>
                  <a:pt x="11490" y="2763"/>
                  <a:pt x="11490" y="3441"/>
                </a:cubicBezTo>
                <a:cubicBezTo>
                  <a:pt x="11490" y="4989"/>
                  <a:pt x="10192" y="6251"/>
                  <a:pt x="8644" y="6251"/>
                </a:cubicBezTo>
                <a:cubicBezTo>
                  <a:pt x="7096" y="6251"/>
                  <a:pt x="5822" y="4989"/>
                  <a:pt x="5822" y="3441"/>
                </a:cubicBezTo>
                <a:cubicBezTo>
                  <a:pt x="5822" y="2774"/>
                  <a:pt x="6156" y="2167"/>
                  <a:pt x="6453" y="1679"/>
                </a:cubicBezTo>
                <a:lnTo>
                  <a:pt x="6453" y="1667"/>
                </a:lnTo>
                <a:cubicBezTo>
                  <a:pt x="6751" y="1179"/>
                  <a:pt x="7168" y="667"/>
                  <a:pt x="7001" y="262"/>
                </a:cubicBezTo>
                <a:cubicBezTo>
                  <a:pt x="6953" y="155"/>
                  <a:pt x="6870" y="72"/>
                  <a:pt x="6727" y="0"/>
                </a:cubicBezTo>
                <a:cubicBezTo>
                  <a:pt x="3179" y="107"/>
                  <a:pt x="500" y="488"/>
                  <a:pt x="500" y="488"/>
                </a:cubicBezTo>
                <a:lnTo>
                  <a:pt x="500" y="512"/>
                </a:lnTo>
                <a:cubicBezTo>
                  <a:pt x="500" y="512"/>
                  <a:pt x="155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22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06" y="7132"/>
                  <a:pt x="6406" y="8680"/>
                </a:cubicBezTo>
                <a:cubicBezTo>
                  <a:pt x="6406" y="10228"/>
                  <a:pt x="5156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41" y="10275"/>
                </a:cubicBezTo>
                <a:cubicBezTo>
                  <a:pt x="179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61" y="17098"/>
                  <a:pt x="7168" y="168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136;p37">
            <a:extLst>
              <a:ext uri="{FF2B5EF4-FFF2-40B4-BE49-F238E27FC236}">
                <a16:creationId xmlns:a16="http://schemas.microsoft.com/office/drawing/2014/main" id="{FCDD9012-4BF0-32EE-7A9B-D5378625B514}"/>
              </a:ext>
            </a:extLst>
          </p:cNvPr>
          <p:cNvSpPr/>
          <p:nvPr/>
        </p:nvSpPr>
        <p:spPr>
          <a:xfrm>
            <a:off x="4784500" y="3012763"/>
            <a:ext cx="1021751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68" y="16860"/>
                </a:moveTo>
                <a:cubicBezTo>
                  <a:pt x="7335" y="16455"/>
                  <a:pt x="7085" y="15967"/>
                  <a:pt x="6704" y="15490"/>
                </a:cubicBezTo>
                <a:lnTo>
                  <a:pt x="6704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9" y="10883"/>
                </a:cubicBezTo>
                <a:cubicBezTo>
                  <a:pt x="10407" y="10883"/>
                  <a:pt x="11752" y="12133"/>
                  <a:pt x="11752" y="13681"/>
                </a:cubicBezTo>
                <a:cubicBezTo>
                  <a:pt x="11752" y="14359"/>
                  <a:pt x="11502" y="14955"/>
                  <a:pt x="11204" y="15455"/>
                </a:cubicBezTo>
                <a:lnTo>
                  <a:pt x="11204" y="15455"/>
                </a:lnTo>
                <a:cubicBezTo>
                  <a:pt x="10609" y="15955"/>
                  <a:pt x="10383" y="16443"/>
                  <a:pt x="10549" y="16848"/>
                </a:cubicBezTo>
                <a:cubicBezTo>
                  <a:pt x="10657" y="17086"/>
                  <a:pt x="11049" y="17217"/>
                  <a:pt x="11442" y="17276"/>
                </a:cubicBezTo>
                <a:cubicBezTo>
                  <a:pt x="14574" y="17157"/>
                  <a:pt x="16860" y="16871"/>
                  <a:pt x="16860" y="16871"/>
                </a:cubicBezTo>
                <a:lnTo>
                  <a:pt x="16860" y="16836"/>
                </a:lnTo>
                <a:cubicBezTo>
                  <a:pt x="16860" y="16836"/>
                  <a:pt x="16431" y="14026"/>
                  <a:pt x="16324" y="10371"/>
                </a:cubicBezTo>
                <a:cubicBezTo>
                  <a:pt x="16383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8" y="11002"/>
                  <a:pt x="19039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50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5" y="6668"/>
                  <a:pt x="16336" y="6561"/>
                </a:cubicBezTo>
                <a:cubicBezTo>
                  <a:pt x="16455" y="3096"/>
                  <a:pt x="16860" y="512"/>
                  <a:pt x="16860" y="512"/>
                </a:cubicBezTo>
                <a:lnTo>
                  <a:pt x="16860" y="488"/>
                </a:lnTo>
                <a:cubicBezTo>
                  <a:pt x="16860" y="488"/>
                  <a:pt x="14133" y="119"/>
                  <a:pt x="10597" y="0"/>
                </a:cubicBezTo>
                <a:cubicBezTo>
                  <a:pt x="10478" y="72"/>
                  <a:pt x="10430" y="143"/>
                  <a:pt x="10383" y="250"/>
                </a:cubicBezTo>
                <a:cubicBezTo>
                  <a:pt x="10216" y="655"/>
                  <a:pt x="10609" y="1155"/>
                  <a:pt x="10907" y="1643"/>
                </a:cubicBezTo>
                <a:lnTo>
                  <a:pt x="10907" y="1643"/>
                </a:lnTo>
                <a:cubicBezTo>
                  <a:pt x="11204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4" y="6251"/>
                </a:cubicBezTo>
                <a:cubicBezTo>
                  <a:pt x="7097" y="6251"/>
                  <a:pt x="5823" y="4989"/>
                  <a:pt x="5823" y="3441"/>
                </a:cubicBezTo>
                <a:cubicBezTo>
                  <a:pt x="5823" y="2774"/>
                  <a:pt x="6144" y="2167"/>
                  <a:pt x="6442" y="1679"/>
                </a:cubicBezTo>
                <a:lnTo>
                  <a:pt x="6442" y="1667"/>
                </a:lnTo>
                <a:cubicBezTo>
                  <a:pt x="6739" y="1179"/>
                  <a:pt x="7168" y="667"/>
                  <a:pt x="7001" y="262"/>
                </a:cubicBezTo>
                <a:cubicBezTo>
                  <a:pt x="6954" y="155"/>
                  <a:pt x="6858" y="72"/>
                  <a:pt x="6727" y="0"/>
                </a:cubicBezTo>
                <a:cubicBezTo>
                  <a:pt x="3168" y="107"/>
                  <a:pt x="489" y="488"/>
                  <a:pt x="489" y="488"/>
                </a:cubicBezTo>
                <a:lnTo>
                  <a:pt x="489" y="512"/>
                </a:lnTo>
                <a:cubicBezTo>
                  <a:pt x="489" y="512"/>
                  <a:pt x="143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53" y="10275"/>
                </a:cubicBezTo>
                <a:cubicBezTo>
                  <a:pt x="191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73" y="17098"/>
                  <a:pt x="7168" y="168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137;p37">
            <a:extLst>
              <a:ext uri="{FF2B5EF4-FFF2-40B4-BE49-F238E27FC236}">
                <a16:creationId xmlns:a16="http://schemas.microsoft.com/office/drawing/2014/main" id="{6E654D5E-4DEB-B93A-DB7C-3C299D296645}"/>
              </a:ext>
            </a:extLst>
          </p:cNvPr>
          <p:cNvSpPr/>
          <p:nvPr/>
        </p:nvSpPr>
        <p:spPr>
          <a:xfrm>
            <a:off x="6184993" y="2979358"/>
            <a:ext cx="1111648" cy="793355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138;p37">
            <a:extLst>
              <a:ext uri="{FF2B5EF4-FFF2-40B4-BE49-F238E27FC236}">
                <a16:creationId xmlns:a16="http://schemas.microsoft.com/office/drawing/2014/main" id="{5CD526D8-819F-F221-A3A5-382025B30CE7}"/>
              </a:ext>
            </a:extLst>
          </p:cNvPr>
          <p:cNvSpPr/>
          <p:nvPr/>
        </p:nvSpPr>
        <p:spPr>
          <a:xfrm>
            <a:off x="7675383" y="2973325"/>
            <a:ext cx="1111648" cy="867999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1139;p37">
            <a:extLst>
              <a:ext uri="{FF2B5EF4-FFF2-40B4-BE49-F238E27FC236}">
                <a16:creationId xmlns:a16="http://schemas.microsoft.com/office/drawing/2014/main" id="{F3F0CA01-37C3-EA4F-3698-293445DDECC4}"/>
              </a:ext>
            </a:extLst>
          </p:cNvPr>
          <p:cNvSpPr txBox="1"/>
          <p:nvPr/>
        </p:nvSpPr>
        <p:spPr>
          <a:xfrm>
            <a:off x="432833" y="145596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867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1140;p37">
            <a:extLst>
              <a:ext uri="{FF2B5EF4-FFF2-40B4-BE49-F238E27FC236}">
                <a16:creationId xmlns:a16="http://schemas.microsoft.com/office/drawing/2014/main" id="{C167717A-1818-C7ED-70A0-E80848C38CDD}"/>
              </a:ext>
            </a:extLst>
          </p:cNvPr>
          <p:cNvSpPr txBox="1"/>
          <p:nvPr/>
        </p:nvSpPr>
        <p:spPr>
          <a:xfrm>
            <a:off x="3246628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867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141;p37">
            <a:extLst>
              <a:ext uri="{FF2B5EF4-FFF2-40B4-BE49-F238E27FC236}">
                <a16:creationId xmlns:a16="http://schemas.microsoft.com/office/drawing/2014/main" id="{34E909B1-871C-C0FC-9FB4-43BF347CC011}"/>
              </a:ext>
            </a:extLst>
          </p:cNvPr>
          <p:cNvSpPr txBox="1"/>
          <p:nvPr/>
        </p:nvSpPr>
        <p:spPr>
          <a:xfrm>
            <a:off x="4707550" y="1449768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867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142;p37">
            <a:extLst>
              <a:ext uri="{FF2B5EF4-FFF2-40B4-BE49-F238E27FC236}">
                <a16:creationId xmlns:a16="http://schemas.microsoft.com/office/drawing/2014/main" id="{2C8FBD13-9304-9AD3-C15E-522461327E7E}"/>
              </a:ext>
            </a:extLst>
          </p:cNvPr>
          <p:cNvSpPr txBox="1"/>
          <p:nvPr/>
        </p:nvSpPr>
        <p:spPr>
          <a:xfrm>
            <a:off x="6117326" y="1458077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867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1143;p37">
            <a:extLst>
              <a:ext uri="{FF2B5EF4-FFF2-40B4-BE49-F238E27FC236}">
                <a16:creationId xmlns:a16="http://schemas.microsoft.com/office/drawing/2014/main" id="{A1E364F4-8ECE-DDC5-31B5-8A91B7C39550}"/>
              </a:ext>
            </a:extLst>
          </p:cNvPr>
          <p:cNvSpPr txBox="1"/>
          <p:nvPr/>
        </p:nvSpPr>
        <p:spPr>
          <a:xfrm>
            <a:off x="7585106" y="1458713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867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1138;p37">
            <a:extLst>
              <a:ext uri="{FF2B5EF4-FFF2-40B4-BE49-F238E27FC236}">
                <a16:creationId xmlns:a16="http://schemas.microsoft.com/office/drawing/2014/main" id="{20241ADD-BF33-2C22-4AEC-E954A4FD52D2}"/>
              </a:ext>
            </a:extLst>
          </p:cNvPr>
          <p:cNvSpPr/>
          <p:nvPr/>
        </p:nvSpPr>
        <p:spPr>
          <a:xfrm>
            <a:off x="9185287" y="2928666"/>
            <a:ext cx="1111649" cy="922690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1143;p37">
            <a:extLst>
              <a:ext uri="{FF2B5EF4-FFF2-40B4-BE49-F238E27FC236}">
                <a16:creationId xmlns:a16="http://schemas.microsoft.com/office/drawing/2014/main" id="{204F4CFA-4D81-F6E0-3FB3-D4BDE405F0BE}"/>
              </a:ext>
            </a:extLst>
          </p:cNvPr>
          <p:cNvSpPr txBox="1"/>
          <p:nvPr/>
        </p:nvSpPr>
        <p:spPr>
          <a:xfrm>
            <a:off x="9170512" y="1448925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6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07</a:t>
            </a:r>
            <a:endParaRPr sz="3867" dirty="0">
              <a:solidFill>
                <a:schemeClr val="accent6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324085-6ECF-92BF-1D42-E6EF78365094}"/>
              </a:ext>
            </a:extLst>
          </p:cNvPr>
          <p:cNvSpPr txBox="1"/>
          <p:nvPr/>
        </p:nvSpPr>
        <p:spPr>
          <a:xfrm>
            <a:off x="336558" y="5317513"/>
            <a:ext cx="120375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RNA-</a:t>
            </a:r>
            <a:r>
              <a:rPr lang="es-MX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D54ADF-6C66-C5BF-748A-5C28CF166AAF}"/>
              </a:ext>
            </a:extLst>
          </p:cNvPr>
          <p:cNvSpPr txBox="1"/>
          <p:nvPr/>
        </p:nvSpPr>
        <p:spPr>
          <a:xfrm>
            <a:off x="3276063" y="5307404"/>
            <a:ext cx="111463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Ensamble y mapeo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E82C5F-A84A-5F6D-20BC-78039B06F641}"/>
              </a:ext>
            </a:extLst>
          </p:cNvPr>
          <p:cNvSpPr txBox="1"/>
          <p:nvPr/>
        </p:nvSpPr>
        <p:spPr>
          <a:xfrm>
            <a:off x="4640268" y="5440622"/>
            <a:ext cx="1233317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6766CFF-0569-2878-6BFD-BDBA9F78610E}"/>
              </a:ext>
            </a:extLst>
          </p:cNvPr>
          <p:cNvSpPr txBox="1"/>
          <p:nvPr/>
        </p:nvSpPr>
        <p:spPr>
          <a:xfrm>
            <a:off x="7770635" y="5307403"/>
            <a:ext cx="1290781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del ensamble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31ED333-9651-71CA-0049-D8560C99001D}"/>
              </a:ext>
            </a:extLst>
          </p:cNvPr>
          <p:cNvSpPr txBox="1"/>
          <p:nvPr/>
        </p:nvSpPr>
        <p:spPr>
          <a:xfrm>
            <a:off x="10678474" y="5317514"/>
            <a:ext cx="1151409" cy="5847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Anotación funcional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19642D9-DD4C-3031-4F70-426B8486996A}"/>
              </a:ext>
            </a:extLst>
          </p:cNvPr>
          <p:cNvSpPr txBox="1"/>
          <p:nvPr/>
        </p:nvSpPr>
        <p:spPr>
          <a:xfrm>
            <a:off x="9281035" y="5313211"/>
            <a:ext cx="1114634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FB2E8BC-6284-25B2-5F41-1130A4930278}"/>
              </a:ext>
            </a:extLst>
          </p:cNvPr>
          <p:cNvSpPr/>
          <p:nvPr/>
        </p:nvSpPr>
        <p:spPr>
          <a:xfrm>
            <a:off x="0" y="0"/>
            <a:ext cx="12192000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Flujo de trabajo para RNA-</a:t>
            </a:r>
            <a:r>
              <a:rPr lang="es-MX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138;p37">
            <a:extLst>
              <a:ext uri="{FF2B5EF4-FFF2-40B4-BE49-F238E27FC236}">
                <a16:creationId xmlns:a16="http://schemas.microsoft.com/office/drawing/2014/main" id="{EE16EE26-65AB-6D32-BC20-1509384D0A4F}"/>
              </a:ext>
            </a:extLst>
          </p:cNvPr>
          <p:cNvSpPr/>
          <p:nvPr/>
        </p:nvSpPr>
        <p:spPr>
          <a:xfrm>
            <a:off x="10695192" y="2918634"/>
            <a:ext cx="1111649" cy="922690"/>
          </a:xfrm>
          <a:custGeom>
            <a:avLst/>
            <a:gdLst/>
            <a:ahLst/>
            <a:cxnLst/>
            <a:rect l="l" t="t" r="r" b="b"/>
            <a:pathLst>
              <a:path w="22516" h="17289" extrusionOk="0">
                <a:moveTo>
                  <a:pt x="7180" y="16860"/>
                </a:moveTo>
                <a:cubicBezTo>
                  <a:pt x="7347" y="16455"/>
                  <a:pt x="7085" y="15967"/>
                  <a:pt x="6704" y="15490"/>
                </a:cubicBezTo>
                <a:lnTo>
                  <a:pt x="6716" y="15478"/>
                </a:lnTo>
                <a:cubicBezTo>
                  <a:pt x="6311" y="15002"/>
                  <a:pt x="6061" y="14371"/>
                  <a:pt x="6061" y="13692"/>
                </a:cubicBezTo>
                <a:cubicBezTo>
                  <a:pt x="6061" y="12145"/>
                  <a:pt x="7323" y="10883"/>
                  <a:pt x="8871" y="10883"/>
                </a:cubicBezTo>
                <a:cubicBezTo>
                  <a:pt x="10419" y="10883"/>
                  <a:pt x="11740" y="12133"/>
                  <a:pt x="11740" y="13681"/>
                </a:cubicBezTo>
                <a:cubicBezTo>
                  <a:pt x="11740" y="14359"/>
                  <a:pt x="11490" y="14955"/>
                  <a:pt x="11193" y="15455"/>
                </a:cubicBezTo>
                <a:lnTo>
                  <a:pt x="11193" y="15455"/>
                </a:lnTo>
                <a:cubicBezTo>
                  <a:pt x="10597" y="15955"/>
                  <a:pt x="10383" y="16443"/>
                  <a:pt x="10550" y="16848"/>
                </a:cubicBezTo>
                <a:cubicBezTo>
                  <a:pt x="10645" y="17086"/>
                  <a:pt x="11038" y="17217"/>
                  <a:pt x="11431" y="17276"/>
                </a:cubicBezTo>
                <a:cubicBezTo>
                  <a:pt x="14562" y="17157"/>
                  <a:pt x="16848" y="16871"/>
                  <a:pt x="16848" y="16871"/>
                </a:cubicBezTo>
                <a:lnTo>
                  <a:pt x="16848" y="16836"/>
                </a:lnTo>
                <a:cubicBezTo>
                  <a:pt x="16848" y="16836"/>
                  <a:pt x="16419" y="14026"/>
                  <a:pt x="16312" y="10371"/>
                </a:cubicBezTo>
                <a:cubicBezTo>
                  <a:pt x="16384" y="10252"/>
                  <a:pt x="16419" y="10168"/>
                  <a:pt x="16515" y="10132"/>
                </a:cubicBezTo>
                <a:cubicBezTo>
                  <a:pt x="16919" y="9954"/>
                  <a:pt x="17443" y="10216"/>
                  <a:pt x="17884" y="10597"/>
                </a:cubicBezTo>
                <a:lnTo>
                  <a:pt x="17884" y="10597"/>
                </a:lnTo>
                <a:cubicBezTo>
                  <a:pt x="18479" y="11002"/>
                  <a:pt x="19015" y="11240"/>
                  <a:pt x="19694" y="11240"/>
                </a:cubicBezTo>
                <a:cubicBezTo>
                  <a:pt x="21241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9" y="5572"/>
                  <a:pt x="18372" y="5834"/>
                  <a:pt x="17943" y="6156"/>
                </a:cubicBezTo>
                <a:cubicBezTo>
                  <a:pt x="17515" y="6465"/>
                  <a:pt x="16931" y="6942"/>
                  <a:pt x="16538" y="6775"/>
                </a:cubicBezTo>
                <a:cubicBezTo>
                  <a:pt x="16443" y="6727"/>
                  <a:pt x="16396" y="6668"/>
                  <a:pt x="16324" y="6561"/>
                </a:cubicBezTo>
                <a:cubicBezTo>
                  <a:pt x="16443" y="3096"/>
                  <a:pt x="16836" y="512"/>
                  <a:pt x="16836" y="512"/>
                </a:cubicBezTo>
                <a:lnTo>
                  <a:pt x="16836" y="488"/>
                </a:lnTo>
                <a:cubicBezTo>
                  <a:pt x="16836" y="488"/>
                  <a:pt x="14133" y="119"/>
                  <a:pt x="10597" y="0"/>
                </a:cubicBezTo>
                <a:cubicBezTo>
                  <a:pt x="10466" y="72"/>
                  <a:pt x="10419" y="143"/>
                  <a:pt x="10371" y="250"/>
                </a:cubicBezTo>
                <a:cubicBezTo>
                  <a:pt x="10204" y="655"/>
                  <a:pt x="10585" y="1155"/>
                  <a:pt x="10883" y="1643"/>
                </a:cubicBezTo>
                <a:lnTo>
                  <a:pt x="10883" y="1643"/>
                </a:lnTo>
                <a:cubicBezTo>
                  <a:pt x="11181" y="2132"/>
                  <a:pt x="11478" y="2763"/>
                  <a:pt x="11478" y="3441"/>
                </a:cubicBezTo>
                <a:cubicBezTo>
                  <a:pt x="11478" y="4989"/>
                  <a:pt x="10192" y="6251"/>
                  <a:pt x="8645" y="6251"/>
                </a:cubicBezTo>
                <a:cubicBezTo>
                  <a:pt x="7097" y="6251"/>
                  <a:pt x="5811" y="4989"/>
                  <a:pt x="5811" y="3441"/>
                </a:cubicBezTo>
                <a:cubicBezTo>
                  <a:pt x="5811" y="2774"/>
                  <a:pt x="6120" y="2167"/>
                  <a:pt x="6418" y="1679"/>
                </a:cubicBezTo>
                <a:lnTo>
                  <a:pt x="6418" y="1667"/>
                </a:lnTo>
                <a:cubicBezTo>
                  <a:pt x="6716" y="1179"/>
                  <a:pt x="7168" y="667"/>
                  <a:pt x="6990" y="262"/>
                </a:cubicBezTo>
                <a:cubicBezTo>
                  <a:pt x="6954" y="155"/>
                  <a:pt x="6859" y="72"/>
                  <a:pt x="6716" y="0"/>
                </a:cubicBezTo>
                <a:cubicBezTo>
                  <a:pt x="3168" y="107"/>
                  <a:pt x="465" y="488"/>
                  <a:pt x="465" y="488"/>
                </a:cubicBezTo>
                <a:lnTo>
                  <a:pt x="465" y="512"/>
                </a:lnTo>
                <a:cubicBezTo>
                  <a:pt x="465" y="512"/>
                  <a:pt x="144" y="2846"/>
                  <a:pt x="1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34" y="6906"/>
                  <a:pt x="1810" y="6525"/>
                </a:cubicBezTo>
                <a:lnTo>
                  <a:pt x="1822" y="6537"/>
                </a:lnTo>
                <a:cubicBezTo>
                  <a:pt x="2299" y="6132"/>
                  <a:pt x="2930" y="5882"/>
                  <a:pt x="3608" y="5882"/>
                </a:cubicBezTo>
                <a:cubicBezTo>
                  <a:pt x="5156" y="5882"/>
                  <a:pt x="6418" y="7132"/>
                  <a:pt x="6418" y="8680"/>
                </a:cubicBezTo>
                <a:cubicBezTo>
                  <a:pt x="6418" y="10228"/>
                  <a:pt x="5168" y="11466"/>
                  <a:pt x="3620" y="11466"/>
                </a:cubicBezTo>
                <a:cubicBezTo>
                  <a:pt x="2942" y="11466"/>
                  <a:pt x="2346" y="11109"/>
                  <a:pt x="1846" y="10811"/>
                </a:cubicBezTo>
                <a:lnTo>
                  <a:pt x="1846" y="10811"/>
                </a:lnTo>
                <a:cubicBezTo>
                  <a:pt x="1346" y="10513"/>
                  <a:pt x="858" y="10109"/>
                  <a:pt x="453" y="10275"/>
                </a:cubicBezTo>
                <a:cubicBezTo>
                  <a:pt x="191" y="10383"/>
                  <a:pt x="60" y="10871"/>
                  <a:pt x="1" y="11311"/>
                </a:cubicBezTo>
                <a:cubicBezTo>
                  <a:pt x="144" y="14490"/>
                  <a:pt x="465" y="16836"/>
                  <a:pt x="465" y="16836"/>
                </a:cubicBezTo>
                <a:cubicBezTo>
                  <a:pt x="465" y="16836"/>
                  <a:pt x="2930" y="17169"/>
                  <a:pt x="6251" y="17288"/>
                </a:cubicBezTo>
                <a:cubicBezTo>
                  <a:pt x="6656" y="17229"/>
                  <a:pt x="7073" y="17098"/>
                  <a:pt x="7180" y="1686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30484F-1CEE-B401-3E6D-D7971A6080DA}"/>
              </a:ext>
            </a:extLst>
          </p:cNvPr>
          <p:cNvSpPr txBox="1"/>
          <p:nvPr/>
        </p:nvSpPr>
        <p:spPr>
          <a:xfrm>
            <a:off x="6061910" y="5440622"/>
            <a:ext cx="1489107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Normalización</a:t>
            </a:r>
          </a:p>
        </p:txBody>
      </p:sp>
      <p:sp>
        <p:nvSpPr>
          <p:cNvPr id="25" name="Google Shape;1143;p37">
            <a:extLst>
              <a:ext uri="{FF2B5EF4-FFF2-40B4-BE49-F238E27FC236}">
                <a16:creationId xmlns:a16="http://schemas.microsoft.com/office/drawing/2014/main" id="{D91BAE66-B180-8DFA-A57C-AFEFAFC35AF2}"/>
              </a:ext>
            </a:extLst>
          </p:cNvPr>
          <p:cNvSpPr txBox="1"/>
          <p:nvPr/>
        </p:nvSpPr>
        <p:spPr>
          <a:xfrm>
            <a:off x="10678474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08</a:t>
            </a:r>
            <a:endParaRPr sz="3867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64A13FE-752D-BA3E-FCF0-A0FEE09BCF1F}"/>
              </a:ext>
            </a:extLst>
          </p:cNvPr>
          <p:cNvSpPr txBox="1"/>
          <p:nvPr/>
        </p:nvSpPr>
        <p:spPr>
          <a:xfrm>
            <a:off x="1886582" y="5317512"/>
            <a:ext cx="1114634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Recorte y filtrado</a:t>
            </a:r>
            <a:endParaRPr lang="es-MX" sz="1600" dirty="0"/>
          </a:p>
        </p:txBody>
      </p:sp>
      <p:sp>
        <p:nvSpPr>
          <p:cNvPr id="28" name="Google Shape;1135;p37">
            <a:extLst>
              <a:ext uri="{FF2B5EF4-FFF2-40B4-BE49-F238E27FC236}">
                <a16:creationId xmlns:a16="http://schemas.microsoft.com/office/drawing/2014/main" id="{0FE36751-EE94-2E4B-37BD-4BF245F00753}"/>
              </a:ext>
            </a:extLst>
          </p:cNvPr>
          <p:cNvSpPr/>
          <p:nvPr/>
        </p:nvSpPr>
        <p:spPr>
          <a:xfrm>
            <a:off x="1983512" y="3010648"/>
            <a:ext cx="1021752" cy="793355"/>
          </a:xfrm>
          <a:custGeom>
            <a:avLst/>
            <a:gdLst/>
            <a:ahLst/>
            <a:cxnLst/>
            <a:rect l="l" t="t" r="r" b="b"/>
            <a:pathLst>
              <a:path w="22515" h="17289" extrusionOk="0">
                <a:moveTo>
                  <a:pt x="7168" y="16860"/>
                </a:moveTo>
                <a:cubicBezTo>
                  <a:pt x="7334" y="16455"/>
                  <a:pt x="7073" y="15967"/>
                  <a:pt x="6692" y="15490"/>
                </a:cubicBezTo>
                <a:lnTo>
                  <a:pt x="6703" y="15478"/>
                </a:lnTo>
                <a:cubicBezTo>
                  <a:pt x="6299" y="15002"/>
                  <a:pt x="6061" y="14371"/>
                  <a:pt x="6061" y="13692"/>
                </a:cubicBezTo>
                <a:cubicBezTo>
                  <a:pt x="6061" y="12145"/>
                  <a:pt x="7311" y="10883"/>
                  <a:pt x="8858" y="10883"/>
                </a:cubicBezTo>
                <a:cubicBezTo>
                  <a:pt x="10406" y="10883"/>
                  <a:pt x="11752" y="12133"/>
                  <a:pt x="11752" y="13681"/>
                </a:cubicBezTo>
                <a:cubicBezTo>
                  <a:pt x="11752" y="14359"/>
                  <a:pt x="11514" y="14955"/>
                  <a:pt x="11216" y="15455"/>
                </a:cubicBezTo>
                <a:lnTo>
                  <a:pt x="11216" y="15455"/>
                </a:lnTo>
                <a:cubicBezTo>
                  <a:pt x="10466" y="15955"/>
                  <a:pt x="10382" y="16443"/>
                  <a:pt x="10561" y="16848"/>
                </a:cubicBezTo>
                <a:cubicBezTo>
                  <a:pt x="10656" y="17086"/>
                  <a:pt x="11049" y="17217"/>
                  <a:pt x="11442" y="17276"/>
                </a:cubicBezTo>
                <a:cubicBezTo>
                  <a:pt x="14573" y="17157"/>
                  <a:pt x="16871" y="16871"/>
                  <a:pt x="16871" y="16871"/>
                </a:cubicBezTo>
                <a:lnTo>
                  <a:pt x="16871" y="16836"/>
                </a:lnTo>
                <a:cubicBezTo>
                  <a:pt x="16871" y="16836"/>
                  <a:pt x="16431" y="14026"/>
                  <a:pt x="16324" y="10371"/>
                </a:cubicBezTo>
                <a:cubicBezTo>
                  <a:pt x="16395" y="10252"/>
                  <a:pt x="16443" y="10168"/>
                  <a:pt x="16538" y="10132"/>
                </a:cubicBezTo>
                <a:cubicBezTo>
                  <a:pt x="16943" y="9954"/>
                  <a:pt x="17443" y="10216"/>
                  <a:pt x="17919" y="10597"/>
                </a:cubicBezTo>
                <a:lnTo>
                  <a:pt x="17919" y="10597"/>
                </a:lnTo>
                <a:cubicBezTo>
                  <a:pt x="18407" y="11002"/>
                  <a:pt x="19026" y="11240"/>
                  <a:pt x="19717" y="11240"/>
                </a:cubicBezTo>
                <a:cubicBezTo>
                  <a:pt x="21265" y="11240"/>
                  <a:pt x="22515" y="9978"/>
                  <a:pt x="22515" y="8430"/>
                </a:cubicBezTo>
                <a:cubicBezTo>
                  <a:pt x="22515" y="6882"/>
                  <a:pt x="21265" y="5572"/>
                  <a:pt x="19717" y="5572"/>
                </a:cubicBezTo>
                <a:cubicBezTo>
                  <a:pt x="19038" y="5572"/>
                  <a:pt x="18372" y="5834"/>
                  <a:pt x="17943" y="6156"/>
                </a:cubicBezTo>
                <a:cubicBezTo>
                  <a:pt x="17514" y="6465"/>
                  <a:pt x="16931" y="6942"/>
                  <a:pt x="16526" y="6775"/>
                </a:cubicBezTo>
                <a:cubicBezTo>
                  <a:pt x="16431" y="6727"/>
                  <a:pt x="16407" y="6668"/>
                  <a:pt x="16336" y="6561"/>
                </a:cubicBezTo>
                <a:cubicBezTo>
                  <a:pt x="16455" y="3096"/>
                  <a:pt x="16871" y="512"/>
                  <a:pt x="16871" y="512"/>
                </a:cubicBezTo>
                <a:lnTo>
                  <a:pt x="16871" y="488"/>
                </a:lnTo>
                <a:cubicBezTo>
                  <a:pt x="16871" y="488"/>
                  <a:pt x="14133" y="119"/>
                  <a:pt x="10609" y="0"/>
                </a:cubicBezTo>
                <a:cubicBezTo>
                  <a:pt x="10478" y="72"/>
                  <a:pt x="10430" y="143"/>
                  <a:pt x="10394" y="250"/>
                </a:cubicBezTo>
                <a:cubicBezTo>
                  <a:pt x="10228" y="655"/>
                  <a:pt x="10466" y="1155"/>
                  <a:pt x="10918" y="1643"/>
                </a:cubicBezTo>
                <a:lnTo>
                  <a:pt x="10918" y="1643"/>
                </a:lnTo>
                <a:cubicBezTo>
                  <a:pt x="11216" y="2132"/>
                  <a:pt x="11490" y="2763"/>
                  <a:pt x="11490" y="3441"/>
                </a:cubicBezTo>
                <a:cubicBezTo>
                  <a:pt x="11490" y="4989"/>
                  <a:pt x="10192" y="6251"/>
                  <a:pt x="8644" y="6251"/>
                </a:cubicBezTo>
                <a:cubicBezTo>
                  <a:pt x="7096" y="6251"/>
                  <a:pt x="5822" y="4989"/>
                  <a:pt x="5822" y="3441"/>
                </a:cubicBezTo>
                <a:cubicBezTo>
                  <a:pt x="5822" y="2774"/>
                  <a:pt x="6156" y="2167"/>
                  <a:pt x="6453" y="1679"/>
                </a:cubicBezTo>
                <a:lnTo>
                  <a:pt x="6453" y="1667"/>
                </a:lnTo>
                <a:cubicBezTo>
                  <a:pt x="6751" y="1179"/>
                  <a:pt x="7168" y="667"/>
                  <a:pt x="7001" y="262"/>
                </a:cubicBezTo>
                <a:cubicBezTo>
                  <a:pt x="6953" y="155"/>
                  <a:pt x="6870" y="72"/>
                  <a:pt x="6727" y="0"/>
                </a:cubicBezTo>
                <a:cubicBezTo>
                  <a:pt x="3179" y="107"/>
                  <a:pt x="500" y="488"/>
                  <a:pt x="500" y="488"/>
                </a:cubicBezTo>
                <a:lnTo>
                  <a:pt x="500" y="512"/>
                </a:lnTo>
                <a:cubicBezTo>
                  <a:pt x="500" y="512"/>
                  <a:pt x="155" y="2846"/>
                  <a:pt x="12" y="6025"/>
                </a:cubicBezTo>
                <a:cubicBezTo>
                  <a:pt x="72" y="6442"/>
                  <a:pt x="191" y="6894"/>
                  <a:pt x="441" y="7001"/>
                </a:cubicBezTo>
                <a:cubicBezTo>
                  <a:pt x="846" y="7168"/>
                  <a:pt x="1322" y="6906"/>
                  <a:pt x="1810" y="6525"/>
                </a:cubicBezTo>
                <a:lnTo>
                  <a:pt x="1810" y="6537"/>
                </a:lnTo>
                <a:cubicBezTo>
                  <a:pt x="2298" y="6132"/>
                  <a:pt x="2929" y="5882"/>
                  <a:pt x="3608" y="5882"/>
                </a:cubicBezTo>
                <a:cubicBezTo>
                  <a:pt x="5156" y="5882"/>
                  <a:pt x="6406" y="7132"/>
                  <a:pt x="6406" y="8680"/>
                </a:cubicBezTo>
                <a:cubicBezTo>
                  <a:pt x="6406" y="10228"/>
                  <a:pt x="5156" y="11466"/>
                  <a:pt x="3608" y="11466"/>
                </a:cubicBezTo>
                <a:cubicBezTo>
                  <a:pt x="2941" y="11466"/>
                  <a:pt x="2334" y="11109"/>
                  <a:pt x="1846" y="10811"/>
                </a:cubicBezTo>
                <a:lnTo>
                  <a:pt x="1834" y="10811"/>
                </a:lnTo>
                <a:cubicBezTo>
                  <a:pt x="1346" y="10513"/>
                  <a:pt x="846" y="10109"/>
                  <a:pt x="441" y="10275"/>
                </a:cubicBezTo>
                <a:cubicBezTo>
                  <a:pt x="179" y="10383"/>
                  <a:pt x="60" y="10871"/>
                  <a:pt x="0" y="11311"/>
                </a:cubicBezTo>
                <a:cubicBezTo>
                  <a:pt x="131" y="14490"/>
                  <a:pt x="465" y="16836"/>
                  <a:pt x="465" y="16836"/>
                </a:cubicBezTo>
                <a:cubicBezTo>
                  <a:pt x="465" y="16836"/>
                  <a:pt x="2929" y="17169"/>
                  <a:pt x="6239" y="17288"/>
                </a:cubicBezTo>
                <a:cubicBezTo>
                  <a:pt x="6644" y="17229"/>
                  <a:pt x="7061" y="17098"/>
                  <a:pt x="7168" y="1686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132;p37">
            <a:extLst>
              <a:ext uri="{FF2B5EF4-FFF2-40B4-BE49-F238E27FC236}">
                <a16:creationId xmlns:a16="http://schemas.microsoft.com/office/drawing/2014/main" id="{191EB5CA-C9B4-B964-F489-CB411E62AD25}"/>
              </a:ext>
            </a:extLst>
          </p:cNvPr>
          <p:cNvSpPr/>
          <p:nvPr/>
        </p:nvSpPr>
        <p:spPr>
          <a:xfrm>
            <a:off x="217714" y="2261939"/>
            <a:ext cx="11756571" cy="232817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1140;p37">
            <a:extLst>
              <a:ext uri="{FF2B5EF4-FFF2-40B4-BE49-F238E27FC236}">
                <a16:creationId xmlns:a16="http://schemas.microsoft.com/office/drawing/2014/main" id="{6C1DDE9B-8BF0-419B-DF2F-A703C20CCFE7}"/>
              </a:ext>
            </a:extLst>
          </p:cNvPr>
          <p:cNvSpPr txBox="1"/>
          <p:nvPr/>
        </p:nvSpPr>
        <p:spPr>
          <a:xfrm>
            <a:off x="1782021" y="1455812"/>
            <a:ext cx="101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dirty="0">
                <a:solidFill>
                  <a:schemeClr val="tx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867" dirty="0">
              <a:solidFill>
                <a:schemeClr val="tx2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505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BC8E51A-AF0A-DAAF-37AD-1734D6CF9221}"/>
              </a:ext>
            </a:extLst>
          </p:cNvPr>
          <p:cNvSpPr/>
          <p:nvPr/>
        </p:nvSpPr>
        <p:spPr>
          <a:xfrm>
            <a:off x="0" y="1866124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314" name="Picture 2" descr="Frontiers | Differential Gene Expression Patterns Between Apical and Basal  Inner Hair Cells Revealed by RNA-Seq">
            <a:extLst>
              <a:ext uri="{FF2B5EF4-FFF2-40B4-BE49-F238E27FC236}">
                <a16:creationId xmlns:a16="http://schemas.microsoft.com/office/drawing/2014/main" id="{70635AAB-2578-FFEE-5D7D-0D30001A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55" y="1470278"/>
            <a:ext cx="5067471" cy="50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F373B0-8E33-1F1C-D546-BA8EA0DC6AB1}"/>
              </a:ext>
            </a:extLst>
          </p:cNvPr>
          <p:cNvSpPr txBox="1"/>
          <p:nvPr/>
        </p:nvSpPr>
        <p:spPr>
          <a:xfrm>
            <a:off x="152155" y="1352549"/>
            <a:ext cx="616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2424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Comparar los patrones de expresión entre </a:t>
            </a:r>
            <a:r>
              <a:rPr lang="es-MX" dirty="0">
                <a:solidFill>
                  <a:srgbClr val="2424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muestras</a:t>
            </a:r>
            <a:endParaRPr lang="es-MX" dirty="0"/>
          </a:p>
        </p:txBody>
      </p:sp>
      <p:pic>
        <p:nvPicPr>
          <p:cNvPr id="9" name="Picture 2" descr="icono de planta de interior de ecología 3750552 Vector en Vecteezy">
            <a:extLst>
              <a:ext uri="{FF2B5EF4-FFF2-40B4-BE49-F238E27FC236}">
                <a16:creationId xmlns:a16="http://schemas.microsoft.com/office/drawing/2014/main" id="{65A19BFA-9196-A543-055F-BA95A1AD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961" y="1915657"/>
            <a:ext cx="2435291" cy="2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cono Gotero en Design tools Icons">
            <a:extLst>
              <a:ext uri="{FF2B5EF4-FFF2-40B4-BE49-F238E27FC236}">
                <a16:creationId xmlns:a16="http://schemas.microsoft.com/office/drawing/2014/main" id="{A2217B76-C5B5-123C-AD26-44FA10F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6" b="97778" l="9778" r="89778">
                        <a14:foregroundMark x1="52444" y1="36889" x2="52444" y2="36889"/>
                        <a14:foregroundMark x1="31111" y1="52444" x2="31111" y2="52444"/>
                        <a14:foregroundMark x1="18667" y1="90667" x2="18667" y2="90667"/>
                        <a14:foregroundMark x1="18667" y1="98222" x2="18667" y2="98222"/>
                        <a14:foregroundMark x1="16889" y1="70222" x2="16889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14222" y1="70222" x2="14222" y2="70222"/>
                        <a14:foregroundMark x1="66222" y1="6667" x2="66222" y2="6667"/>
                        <a14:foregroundMark x1="72000" y1="13778" x2="72000" y2="13778"/>
                        <a14:foregroundMark x1="84889" y1="3556" x2="84889" y2="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8" y="2484775"/>
            <a:ext cx="918613" cy="9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cono de planta de interior de ecología 3750552 Vector en Vecteezy">
            <a:extLst>
              <a:ext uri="{FF2B5EF4-FFF2-40B4-BE49-F238E27FC236}">
                <a16:creationId xmlns:a16="http://schemas.microsoft.com/office/drawing/2014/main" id="{C22524CF-E624-4901-6061-D3C90AB0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1691" y="1915656"/>
            <a:ext cx="2435291" cy="24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557477-A936-4327-D817-91518A29E286}"/>
              </a:ext>
            </a:extLst>
          </p:cNvPr>
          <p:cNvSpPr txBox="1"/>
          <p:nvPr/>
        </p:nvSpPr>
        <p:spPr>
          <a:xfrm>
            <a:off x="1070049" y="4270729"/>
            <a:ext cx="153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BF49594-E342-00A5-9E8F-C0B41ADE5C6F}"/>
              </a:ext>
            </a:extLst>
          </p:cNvPr>
          <p:cNvSpPr txBox="1"/>
          <p:nvPr/>
        </p:nvSpPr>
        <p:spPr>
          <a:xfrm>
            <a:off x="3505340" y="4270729"/>
            <a:ext cx="153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7502C0-62D3-2B70-633C-BB3126BC8382}"/>
              </a:ext>
            </a:extLst>
          </p:cNvPr>
          <p:cNvSpPr txBox="1"/>
          <p:nvPr/>
        </p:nvSpPr>
        <p:spPr>
          <a:xfrm>
            <a:off x="238255" y="5175191"/>
            <a:ext cx="55951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DengXian" panose="02010600030101010101" pitchFamily="2" charset="-122"/>
              </a:rPr>
              <a:t>C</a:t>
            </a:r>
            <a:r>
              <a:rPr lang="es-ES" sz="18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ambios en los perfiles 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de expresión genética 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T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ejidos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E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tapas del desarrollo</a:t>
            </a:r>
            <a:endParaRPr lang="es-ES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Genotipos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ea typeface="DengXian" panose="02010600030101010101" pitchFamily="2" charset="-122"/>
              </a:rPr>
              <a:t>T</a:t>
            </a:r>
            <a:r>
              <a:rPr lang="es-ES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ratamientos específicos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18363B-B9A4-CAF8-C1F0-6B21C47C6F86}"/>
              </a:ext>
            </a:extLst>
          </p:cNvPr>
          <p:cNvSpPr txBox="1"/>
          <p:nvPr/>
        </p:nvSpPr>
        <p:spPr>
          <a:xfrm>
            <a:off x="6771021" y="1482987"/>
            <a:ext cx="1030315" cy="3110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C608C1-581A-6765-7ED7-18EFC2A0B69A}"/>
              </a:ext>
            </a:extLst>
          </p:cNvPr>
          <p:cNvSpPr txBox="1"/>
          <p:nvPr/>
        </p:nvSpPr>
        <p:spPr>
          <a:xfrm>
            <a:off x="7931054" y="1484702"/>
            <a:ext cx="1030315" cy="3110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9BEA2DC-CD89-F0B4-ADE7-769631D2493E}"/>
              </a:ext>
            </a:extLst>
          </p:cNvPr>
          <p:cNvSpPr txBox="1"/>
          <p:nvPr/>
        </p:nvSpPr>
        <p:spPr>
          <a:xfrm>
            <a:off x="6915796" y="3428485"/>
            <a:ext cx="203051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Problema vs Control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0A07710-604A-326D-5806-C35445A04C5F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FBA2A305-2596-8D57-F4AA-A5EEB3D81AE5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2EB5B5E0-C601-4A60-50C1-DBF6F46D91A2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Expresión diferencial</a:t>
                </a:r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C742DEEB-6BBD-9FD8-095F-E76F078CA113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9E6605F-4A6E-F74A-1ADF-292576C5C06B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160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3F27AF8-8F15-E370-44CA-F28E5A64763F}"/>
              </a:ext>
            </a:extLst>
          </p:cNvPr>
          <p:cNvSpPr/>
          <p:nvPr/>
        </p:nvSpPr>
        <p:spPr>
          <a:xfrm>
            <a:off x="0" y="2080717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975;p57">
            <a:extLst>
              <a:ext uri="{FF2B5EF4-FFF2-40B4-BE49-F238E27FC236}">
                <a16:creationId xmlns:a16="http://schemas.microsoft.com/office/drawing/2014/main" id="{CC4D4EDC-62E4-59A2-4332-041B7FC776F2}"/>
              </a:ext>
            </a:extLst>
          </p:cNvPr>
          <p:cNvSpPr/>
          <p:nvPr/>
        </p:nvSpPr>
        <p:spPr>
          <a:xfrm rot="10800000" flipH="1">
            <a:off x="1" y="2610991"/>
            <a:ext cx="6242177" cy="3099387"/>
          </a:xfrm>
          <a:custGeom>
            <a:avLst/>
            <a:gdLst/>
            <a:ahLst/>
            <a:cxnLst/>
            <a:rect l="l" t="t" r="r" b="b"/>
            <a:pathLst>
              <a:path w="5317" h="2259" extrusionOk="0">
                <a:moveTo>
                  <a:pt x="1" y="1"/>
                </a:moveTo>
                <a:lnTo>
                  <a:pt x="1" y="2258"/>
                </a:lnTo>
                <a:lnTo>
                  <a:pt x="4191" y="2258"/>
                </a:lnTo>
                <a:cubicBezTo>
                  <a:pt x="4811" y="2258"/>
                  <a:pt x="5316" y="1753"/>
                  <a:pt x="5316" y="1126"/>
                </a:cubicBezTo>
                <a:cubicBezTo>
                  <a:pt x="5316" y="506"/>
                  <a:pt x="4811" y="1"/>
                  <a:pt x="4191" y="1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7E212A-45C6-400F-8377-FA258E6D66B5}"/>
              </a:ext>
            </a:extLst>
          </p:cNvPr>
          <p:cNvSpPr txBox="1"/>
          <p:nvPr/>
        </p:nvSpPr>
        <p:spPr>
          <a:xfrm>
            <a:off x="177281" y="2767326"/>
            <a:ext cx="57010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robabilidad</a:t>
            </a: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que 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resumen estadístico</a:t>
            </a:r>
          </a:p>
          <a:p>
            <a:pPr algn="l"/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datos sea 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igual o mayor que su valor observado.</a:t>
            </a:r>
          </a:p>
          <a:p>
            <a:pPr algn="l"/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interpretar el </a:t>
            </a:r>
            <a:r>
              <a:rPr lang="es-MX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  <a:r>
              <a:rPr lang="es-MX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debemos de conocer el valor de α (</a:t>
            </a:r>
            <a:r>
              <a:rPr lang="es-MX" sz="18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 y 0.05)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valor p oscila entre 0 y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C8F1BB-F92B-405C-97B5-77D93C0F1FD7}"/>
              </a:ext>
            </a:extLst>
          </p:cNvPr>
          <p:cNvSpPr txBox="1"/>
          <p:nvPr/>
        </p:nvSpPr>
        <p:spPr>
          <a:xfrm>
            <a:off x="7651103" y="2727914"/>
            <a:ext cx="413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H0: No existe expresión diferencial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entre los tratamientos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4B43B5-5DD6-459B-A4EC-E9B0EFF3D1CF}"/>
              </a:ext>
            </a:extLst>
          </p:cNvPr>
          <p:cNvSpPr txBox="1"/>
          <p:nvPr/>
        </p:nvSpPr>
        <p:spPr>
          <a:xfrm>
            <a:off x="7651103" y="3561292"/>
            <a:ext cx="413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Ha: Existe expresión diferencial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entre los tratamientos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085107-8EB9-4700-A45B-43FE47F3B244}"/>
              </a:ext>
            </a:extLst>
          </p:cNvPr>
          <p:cNvSpPr txBox="1"/>
          <p:nvPr/>
        </p:nvSpPr>
        <p:spPr>
          <a:xfrm>
            <a:off x="0" y="1306015"/>
            <a:ext cx="116632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Expresión diferencial: Permite l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ocalizar genes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 se 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expresan diferente entre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MX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experimentos </a:t>
            </a:r>
            <a:r>
              <a:rPr lang="es-MX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conocer las diferencias entre las muestras a través de una prueba de T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266B162-75BB-473E-9133-FDD2BFB2254C}"/>
              </a:ext>
            </a:extLst>
          </p:cNvPr>
          <p:cNvSpPr txBox="1"/>
          <p:nvPr/>
        </p:nvSpPr>
        <p:spPr>
          <a:xfrm>
            <a:off x="7651103" y="5161486"/>
            <a:ext cx="4130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 p </a:t>
            </a:r>
            <a:r>
              <a:rPr lang="el-GR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&gt; α</a:t>
            </a:r>
            <a:r>
              <a:rPr lang="es-MX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no se rechaza H0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el test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no es significativo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 p </a:t>
            </a:r>
            <a:r>
              <a:rPr lang="el-GR" sz="1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&lt; α,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se rechaza H0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el test es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significativo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716FE1-F52B-4CC0-918F-9FC59652EFDB}"/>
              </a:ext>
            </a:extLst>
          </p:cNvPr>
          <p:cNvSpPr txBox="1"/>
          <p:nvPr/>
        </p:nvSpPr>
        <p:spPr>
          <a:xfrm>
            <a:off x="7939863" y="2174777"/>
            <a:ext cx="281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Hipótesis estadísticas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9DF148-8062-4C2D-AB58-949B373A220D}"/>
              </a:ext>
            </a:extLst>
          </p:cNvPr>
          <p:cNvSpPr txBox="1"/>
          <p:nvPr/>
        </p:nvSpPr>
        <p:spPr>
          <a:xfrm>
            <a:off x="8286593" y="4558448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Regla de decisión</a:t>
            </a:r>
          </a:p>
        </p:txBody>
      </p:sp>
      <p:grpSp>
        <p:nvGrpSpPr>
          <p:cNvPr id="8" name="Google Shape;561;p24">
            <a:extLst>
              <a:ext uri="{FF2B5EF4-FFF2-40B4-BE49-F238E27FC236}">
                <a16:creationId xmlns:a16="http://schemas.microsoft.com/office/drawing/2014/main" id="{A7E953C0-CDE5-0D92-B7A4-518148EF2212}"/>
              </a:ext>
            </a:extLst>
          </p:cNvPr>
          <p:cNvGrpSpPr/>
          <p:nvPr/>
        </p:nvGrpSpPr>
        <p:grpSpPr>
          <a:xfrm>
            <a:off x="7023210" y="2764957"/>
            <a:ext cx="314400" cy="1350840"/>
            <a:chOff x="513117" y="1148550"/>
            <a:chExt cx="314400" cy="1333275"/>
          </a:xfrm>
        </p:grpSpPr>
        <p:sp>
          <p:nvSpPr>
            <p:cNvPr id="12" name="Google Shape;562;p24">
              <a:extLst>
                <a:ext uri="{FF2B5EF4-FFF2-40B4-BE49-F238E27FC236}">
                  <a16:creationId xmlns:a16="http://schemas.microsoft.com/office/drawing/2014/main" id="{24B607C6-DCD0-9771-3FF3-CCC9F73438BD}"/>
                </a:ext>
              </a:extLst>
            </p:cNvPr>
            <p:cNvSpPr/>
            <p:nvPr/>
          </p:nvSpPr>
          <p:spPr>
            <a:xfrm>
              <a:off x="513117" y="1148550"/>
              <a:ext cx="314400" cy="314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1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Google Shape;563;p24">
              <a:extLst>
                <a:ext uri="{FF2B5EF4-FFF2-40B4-BE49-F238E27FC236}">
                  <a16:creationId xmlns:a16="http://schemas.microsoft.com/office/drawing/2014/main" id="{813C5EC2-FE09-E214-C81A-AE7A014BE3E5}"/>
                </a:ext>
              </a:extLst>
            </p:cNvPr>
            <p:cNvSpPr/>
            <p:nvPr/>
          </p:nvSpPr>
          <p:spPr>
            <a:xfrm>
              <a:off x="513117" y="2167425"/>
              <a:ext cx="314400" cy="3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oogle Shape;566;p24">
              <a:extLst>
                <a:ext uri="{FF2B5EF4-FFF2-40B4-BE49-F238E27FC236}">
                  <a16:creationId xmlns:a16="http://schemas.microsoft.com/office/drawing/2014/main" id="{8BAAA47E-2535-9EF5-E960-405A753ED1EB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>
              <a:off x="670317" y="1462950"/>
              <a:ext cx="0" cy="704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561;p24">
            <a:extLst>
              <a:ext uri="{FF2B5EF4-FFF2-40B4-BE49-F238E27FC236}">
                <a16:creationId xmlns:a16="http://schemas.microsoft.com/office/drawing/2014/main" id="{17F4DFB9-FB95-B3A0-E80C-732E8525298A}"/>
              </a:ext>
            </a:extLst>
          </p:cNvPr>
          <p:cNvGrpSpPr/>
          <p:nvPr/>
        </p:nvGrpSpPr>
        <p:grpSpPr>
          <a:xfrm>
            <a:off x="7086053" y="5224730"/>
            <a:ext cx="314400" cy="1350840"/>
            <a:chOff x="513117" y="1148550"/>
            <a:chExt cx="314400" cy="1333275"/>
          </a:xfrm>
        </p:grpSpPr>
        <p:sp>
          <p:nvSpPr>
            <p:cNvPr id="18" name="Google Shape;562;p24">
              <a:extLst>
                <a:ext uri="{FF2B5EF4-FFF2-40B4-BE49-F238E27FC236}">
                  <a16:creationId xmlns:a16="http://schemas.microsoft.com/office/drawing/2014/main" id="{4CC13F7B-B67B-22A2-297F-011A9D509D68}"/>
                </a:ext>
              </a:extLst>
            </p:cNvPr>
            <p:cNvSpPr/>
            <p:nvPr/>
          </p:nvSpPr>
          <p:spPr>
            <a:xfrm>
              <a:off x="513117" y="1148550"/>
              <a:ext cx="314400" cy="314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1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Google Shape;563;p24">
              <a:extLst>
                <a:ext uri="{FF2B5EF4-FFF2-40B4-BE49-F238E27FC236}">
                  <a16:creationId xmlns:a16="http://schemas.microsoft.com/office/drawing/2014/main" id="{9E7ACE16-70B0-E89A-C3B7-0D2E1B9CDD8D}"/>
                </a:ext>
              </a:extLst>
            </p:cNvPr>
            <p:cNvSpPr/>
            <p:nvPr/>
          </p:nvSpPr>
          <p:spPr>
            <a:xfrm>
              <a:off x="513117" y="2167425"/>
              <a:ext cx="314400" cy="3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Google Shape;566;p24">
              <a:extLst>
                <a:ext uri="{FF2B5EF4-FFF2-40B4-BE49-F238E27FC236}">
                  <a16:creationId xmlns:a16="http://schemas.microsoft.com/office/drawing/2014/main" id="{07E5B30F-F991-1E33-DD47-4A8CB553D7AF}"/>
                </a:ext>
              </a:extLst>
            </p:cNvPr>
            <p:cNvCxnSpPr>
              <a:stCxn id="18" idx="4"/>
              <a:endCxn id="19" idx="0"/>
            </p:cNvCxnSpPr>
            <p:nvPr/>
          </p:nvCxnSpPr>
          <p:spPr>
            <a:xfrm>
              <a:off x="670317" y="1462950"/>
              <a:ext cx="0" cy="704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3F2B317-1490-8E46-B776-4FA452D3C3B2}"/>
              </a:ext>
            </a:extLst>
          </p:cNvPr>
          <p:cNvSpPr/>
          <p:nvPr/>
        </p:nvSpPr>
        <p:spPr>
          <a:xfrm>
            <a:off x="0" y="233266"/>
            <a:ext cx="11663266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</p:spTree>
    <p:extLst>
      <p:ext uri="{BB962C8B-B14F-4D97-AF65-F5344CB8AC3E}">
        <p14:creationId xmlns:p14="http://schemas.microsoft.com/office/powerpoint/2010/main" val="24821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DC60B09-0431-2961-07B4-26E7FD5FBEE2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Google Shape;1975;p57">
            <a:extLst>
              <a:ext uri="{FF2B5EF4-FFF2-40B4-BE49-F238E27FC236}">
                <a16:creationId xmlns:a16="http://schemas.microsoft.com/office/drawing/2014/main" id="{E6ECEAA5-0A7F-3C0B-1850-2AA95D4E7C32}"/>
              </a:ext>
            </a:extLst>
          </p:cNvPr>
          <p:cNvSpPr/>
          <p:nvPr/>
        </p:nvSpPr>
        <p:spPr>
          <a:xfrm rot="10800000" flipH="1">
            <a:off x="1" y="1294829"/>
            <a:ext cx="6540758" cy="5178491"/>
          </a:xfrm>
          <a:custGeom>
            <a:avLst/>
            <a:gdLst/>
            <a:ahLst/>
            <a:cxnLst/>
            <a:rect l="l" t="t" r="r" b="b"/>
            <a:pathLst>
              <a:path w="5317" h="2259" extrusionOk="0">
                <a:moveTo>
                  <a:pt x="1" y="1"/>
                </a:moveTo>
                <a:lnTo>
                  <a:pt x="1" y="2258"/>
                </a:lnTo>
                <a:lnTo>
                  <a:pt x="4191" y="2258"/>
                </a:lnTo>
                <a:cubicBezTo>
                  <a:pt x="4811" y="2258"/>
                  <a:pt x="5316" y="1753"/>
                  <a:pt x="5316" y="1126"/>
                </a:cubicBezTo>
                <a:cubicBezTo>
                  <a:pt x="5316" y="506"/>
                  <a:pt x="4811" y="1"/>
                  <a:pt x="4191" y="1"/>
                </a:cubicBez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E4B7A0-2729-438E-82E3-186D0ADC6B24}"/>
              </a:ext>
            </a:extLst>
          </p:cNvPr>
          <p:cNvSpPr txBox="1"/>
          <p:nvPr/>
        </p:nvSpPr>
        <p:spPr>
          <a:xfrm>
            <a:off x="223934" y="1617185"/>
            <a:ext cx="57684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 usada para comparar la expresión de genes entre dos conjuntos de muestras, por ejemplo, control y tratamiento. 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 para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sobre expresados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que el número corresponde a cuántas veces se sobre expresa (1 al infinito).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se trata de una sub expresión su valor será subestimado (0 al 1).</a:t>
            </a:r>
          </a:p>
          <a:p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nivelar esto, se utiliza el log2 (se normalizan los datos para hacerlos comparables) y expresar el cambio de pliegue.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693F62-06DD-4762-9DE6-60C485A9C19C}"/>
              </a:ext>
            </a:extLst>
          </p:cNvPr>
          <p:cNvSpPr txBox="1"/>
          <p:nvPr/>
        </p:nvSpPr>
        <p:spPr>
          <a:xfrm>
            <a:off x="6946173" y="4494843"/>
            <a:ext cx="5105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gen A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se expresa el doble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el tratamiento, en comparación con el control; por lo tanto, el 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fold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b="1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es 2.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021F7B-BA9F-4921-9FF0-FE82AC645A7D}"/>
              </a:ext>
            </a:extLst>
          </p:cNvPr>
          <p:cNvSpPr txBox="1"/>
          <p:nvPr/>
        </p:nvSpPr>
        <p:spPr>
          <a:xfrm>
            <a:off x="7333561" y="2936872"/>
            <a:ext cx="1513642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50 lecturas 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1184C7-A586-4510-80E0-717507D9E3DC}"/>
              </a:ext>
            </a:extLst>
          </p:cNvPr>
          <p:cNvSpPr txBox="1"/>
          <p:nvPr/>
        </p:nvSpPr>
        <p:spPr>
          <a:xfrm>
            <a:off x="9659509" y="2936872"/>
            <a:ext cx="151364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Tratamiento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100 lecturas 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2261420-90D9-461A-BF7A-CAEAE9901A4C}"/>
              </a:ext>
            </a:extLst>
          </p:cNvPr>
          <p:cNvSpPr txBox="1"/>
          <p:nvPr/>
        </p:nvSpPr>
        <p:spPr>
          <a:xfrm>
            <a:off x="8509851" y="1929002"/>
            <a:ext cx="122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Gen 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44D597-E2CA-6C7D-9B48-9E813B6E01A7}"/>
              </a:ext>
            </a:extLst>
          </p:cNvPr>
          <p:cNvSpPr/>
          <p:nvPr/>
        </p:nvSpPr>
        <p:spPr>
          <a:xfrm>
            <a:off x="0" y="233266"/>
            <a:ext cx="11663266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</p:spTree>
    <p:extLst>
      <p:ext uri="{BB962C8B-B14F-4D97-AF65-F5344CB8AC3E}">
        <p14:creationId xmlns:p14="http://schemas.microsoft.com/office/powerpoint/2010/main" val="3822033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444D597-E2CA-6C7D-9B48-9E813B6E01A7}"/>
              </a:ext>
            </a:extLst>
          </p:cNvPr>
          <p:cNvSpPr/>
          <p:nvPr/>
        </p:nvSpPr>
        <p:spPr>
          <a:xfrm>
            <a:off x="0" y="233266"/>
            <a:ext cx="11663266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diferencial: Transición a la floración en </a:t>
            </a:r>
            <a:r>
              <a:rPr lang="es-MX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A. thaliana</a:t>
            </a:r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16C589D-8C82-F3BB-0E9E-F921A86A203D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ECB7C5-D3F4-C853-5819-346DE6F5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" y="1158172"/>
            <a:ext cx="6845764" cy="50422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FBD59AC-C8A4-51CD-7840-444C19BC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07" y="1010479"/>
            <a:ext cx="2875274" cy="533761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F44AC99-6997-8B13-8194-0034AA2B9919}"/>
              </a:ext>
            </a:extLst>
          </p:cNvPr>
          <p:cNvSpPr txBox="1"/>
          <p:nvPr/>
        </p:nvSpPr>
        <p:spPr>
          <a:xfrm>
            <a:off x="7137918" y="6550223"/>
            <a:ext cx="505408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MX" sz="1400" b="1" kern="0" dirty="0">
                <a:latin typeface="Arial" panose="020B0604020202020204" pitchFamily="34" charset="0"/>
                <a:ea typeface="Georgia" panose="02040502050405020303" pitchFamily="18" charset="0"/>
              </a:rPr>
              <a:t>Bases de datos de floración: </a:t>
            </a:r>
            <a:r>
              <a:rPr lang="es-MX" sz="1400" kern="0" dirty="0"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Flor ID, Arabidopsis </a:t>
            </a:r>
            <a:r>
              <a:rPr lang="es-MX" sz="1400" kern="0" dirty="0" err="1">
                <a:effectLst/>
                <a:latin typeface="Arial" panose="020B0604020202020204" pitchFamily="34" charset="0"/>
                <a:ea typeface="Georgia" panose="02040502050405020303" pitchFamily="18" charset="0"/>
              </a:rPr>
              <a:t>flowering</a:t>
            </a:r>
            <a:endParaRPr lang="es-MX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F8F58D-DA70-6FD9-7D36-BE395FCCC95B}"/>
              </a:ext>
            </a:extLst>
          </p:cNvPr>
          <p:cNvSpPr txBox="1"/>
          <p:nvPr/>
        </p:nvSpPr>
        <p:spPr>
          <a:xfrm>
            <a:off x="37324" y="6550223"/>
            <a:ext cx="6172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(Alvarez-Buylla et al., 2010; Matsoukas</a:t>
            </a:r>
            <a:r>
              <a:rPr lang="fi-FI" sz="12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et al., </a:t>
            </a:r>
            <a:r>
              <a:rPr lang="fi-FI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2012</a:t>
            </a:r>
            <a:r>
              <a:rPr lang="fi-FI" sz="12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).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4642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0" y="233266"/>
            <a:ext cx="12192000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1DA063-9644-7A2A-F51E-9CD7EC83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08098"/>
            <a:ext cx="7883501" cy="25869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217CA7-EF06-AA16-235A-3284A725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" y="4581562"/>
            <a:ext cx="7883496" cy="7282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48B3B1-ADA1-6BB1-942F-F17F6509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9087"/>
            <a:ext cx="7883500" cy="4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9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7B37B89-4574-5927-5E3F-96320DD15873}"/>
              </a:ext>
            </a:extLst>
          </p:cNvPr>
          <p:cNvSpPr/>
          <p:nvPr/>
        </p:nvSpPr>
        <p:spPr>
          <a:xfrm>
            <a:off x="1418253" y="1819472"/>
            <a:ext cx="9451910" cy="7368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EDEEB9-8CD0-1173-4414-59D28E35CE4A}"/>
              </a:ext>
            </a:extLst>
          </p:cNvPr>
          <p:cNvSpPr txBox="1"/>
          <p:nvPr/>
        </p:nvSpPr>
        <p:spPr>
          <a:xfrm>
            <a:off x="0" y="1335552"/>
            <a:ext cx="11663266" cy="8617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 </a:t>
            </a:r>
            <a:r>
              <a:rPr lang="es-MX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Phred</a:t>
            </a:r>
            <a:r>
              <a:rPr lang="es-MX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MX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Medida de calidad en la identificación de los nucleótidos.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  <a:latin typeface="Arial" panose="020B0604020202020204" pitchFamily="34" charset="0"/>
              </a:rPr>
              <a:t>Está logarítmicamente relacionada con la probabilidad de error</a:t>
            </a:r>
            <a:endParaRPr lang="es-MX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/>
                </a:solidFill>
                <a:latin typeface="Arial" panose="020B0604020202020204" pitchFamily="34" charset="0"/>
              </a:rPr>
              <a:t>Medida de calidad aceptada que permite comparar entre distintos métodos de secuenciación. </a:t>
            </a:r>
            <a:endParaRPr lang="es-MX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Quality Scores – NGS Analysis">
            <a:extLst>
              <a:ext uri="{FF2B5EF4-FFF2-40B4-BE49-F238E27FC236}">
                <a16:creationId xmlns:a16="http://schemas.microsoft.com/office/drawing/2014/main" id="{F1EE8D4B-EAB8-1B18-94E2-E877DF082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6" r="510"/>
          <a:stretch/>
        </p:blipFill>
        <p:spPr bwMode="auto">
          <a:xfrm>
            <a:off x="68262" y="3993505"/>
            <a:ext cx="5763371" cy="25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8DF12C-9A92-2426-2763-4E152CCFDF89}"/>
              </a:ext>
            </a:extLst>
          </p:cNvPr>
          <p:cNvSpPr txBox="1"/>
          <p:nvPr/>
        </p:nvSpPr>
        <p:spPr>
          <a:xfrm>
            <a:off x="68262" y="2561125"/>
            <a:ext cx="5763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</a:t>
            </a:r>
            <a:r>
              <a:rPr lang="es-MX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robabilidad de que una base sea incorrecta</a:t>
            </a:r>
            <a:endParaRPr lang="es-MX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11D93A-8B56-770F-30AA-D23922543F4F}"/>
              </a:ext>
            </a:extLst>
          </p:cNvPr>
          <p:cNvSpPr txBox="1"/>
          <p:nvPr/>
        </p:nvSpPr>
        <p:spPr>
          <a:xfrm>
            <a:off x="0" y="3079304"/>
            <a:ext cx="5831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Valor </a:t>
            </a:r>
            <a:r>
              <a:rPr lang="es-MX" sz="16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Phred</a:t>
            </a:r>
            <a:r>
              <a:rPr lang="es-MX" sz="16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(Q) </a:t>
            </a:r>
            <a:r>
              <a:rPr lang="es-MX" sz="1600" b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</a:t>
            </a:r>
            <a:r>
              <a:rPr lang="es-MX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ropiedad logarítmicamente relacionada con la probabilidad (P) de error de las llamadas de base.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1BDBAA-2A82-5936-1D14-A17F1101C1C7}"/>
              </a:ext>
            </a:extLst>
          </p:cNvPr>
          <p:cNvSpPr txBox="1"/>
          <p:nvPr/>
        </p:nvSpPr>
        <p:spPr>
          <a:xfrm>
            <a:off x="6722707" y="3484986"/>
            <a:ext cx="51271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Por ejemplo:</a:t>
            </a:r>
          </a:p>
          <a:p>
            <a:r>
              <a:rPr lang="es-MX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 una base tiene un valor de 30, la probabilidad de que se incorrecta es de 1 ente 1000</a:t>
            </a:r>
            <a:r>
              <a:rPr lang="es-MX" sz="16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es-MX" sz="16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ED94DFB-42EB-B43B-83A6-A1F50024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69" y="4772535"/>
            <a:ext cx="1362265" cy="5906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8E6B27A-F9C0-4F6F-DF0B-8201D0A6FE27}"/>
              </a:ext>
            </a:extLst>
          </p:cNvPr>
          <p:cNvSpPr txBox="1"/>
          <p:nvPr/>
        </p:nvSpPr>
        <p:spPr>
          <a:xfrm>
            <a:off x="9286293" y="5024613"/>
            <a:ext cx="1938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 es igual a 0.001</a:t>
            </a:r>
            <a:endParaRPr lang="es-MX" sz="16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7F678F4-D896-8723-9E83-9F18C7D0358B}"/>
              </a:ext>
            </a:extLst>
          </p:cNvPr>
          <p:cNvSpPr/>
          <p:nvPr/>
        </p:nvSpPr>
        <p:spPr>
          <a:xfrm>
            <a:off x="242596" y="5710337"/>
            <a:ext cx="5589037" cy="2519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4C91533-30F0-568E-5DA3-75AB29918AF2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9E5FB295-BE69-79BD-0B47-E30DEF09E94D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144872CF-A8EC-4107-B874-4D2BCA1AE1B6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 la secuenciación</a:t>
                </a:r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D66323CD-474A-8762-F2B0-F608BCE4B97F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D411EE6-5D75-D4E7-42FE-573AA73D016A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31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555C7DA-1C9F-6B59-5F35-00EEEE5D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31"/>
            <a:ext cx="10116962" cy="2152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13813C-1E6D-1258-5EDE-4945B7BA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37491"/>
            <a:ext cx="10116962" cy="12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5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AEF004-7A13-395F-E39C-7913BB4FB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9"/>
          <a:stretch/>
        </p:blipFill>
        <p:spPr>
          <a:xfrm>
            <a:off x="0" y="1568490"/>
            <a:ext cx="10136015" cy="16972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2BA9C6-0640-FC4F-3ED8-7612C8C3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0" y="3850381"/>
            <a:ext cx="10136015" cy="230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6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DFD44A-A72F-9A4E-078D-4335A5DD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7942"/>
            <a:ext cx="10126488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D303E1-C12D-343D-7553-BC4C0B8F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2103"/>
            <a:ext cx="8966719" cy="3993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8CA269-1825-CEE2-A95C-291981BE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5187"/>
            <a:ext cx="8966718" cy="7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57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0" y="149290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99CE52-52A3-544B-86A4-B569C182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75" y="1018668"/>
            <a:ext cx="5973448" cy="51563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B50D5C-A6BA-0C57-F8E5-AF63B658D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" t="19577" r="125"/>
          <a:stretch/>
        </p:blipFill>
        <p:spPr>
          <a:xfrm>
            <a:off x="2375968" y="6307561"/>
            <a:ext cx="7440063" cy="4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8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EFDCC4-94F7-A21C-E0EA-13206587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60600"/>
            <a:ext cx="7837715" cy="207272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CD3124A-549A-4915-ACBF-FDA706AF21CF}"/>
              </a:ext>
            </a:extLst>
          </p:cNvPr>
          <p:cNvSpPr/>
          <p:nvPr/>
        </p:nvSpPr>
        <p:spPr>
          <a:xfrm>
            <a:off x="8161875" y="970113"/>
            <a:ext cx="4030126" cy="5887887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3D3C45F-DFAA-7039-796B-53733EF2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76" y="2173996"/>
            <a:ext cx="4030122" cy="32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4085E36-9041-0370-BCE7-09963C23E6E9}"/>
              </a:ext>
            </a:extLst>
          </p:cNvPr>
          <p:cNvSpPr/>
          <p:nvPr/>
        </p:nvSpPr>
        <p:spPr>
          <a:xfrm>
            <a:off x="0" y="1994629"/>
            <a:ext cx="12192000" cy="947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029F94-A96B-9E0B-6037-F4DC26FFED84}"/>
              </a:ext>
            </a:extLst>
          </p:cNvPr>
          <p:cNvSpPr/>
          <p:nvPr/>
        </p:nvSpPr>
        <p:spPr>
          <a:xfrm>
            <a:off x="-1" y="233266"/>
            <a:ext cx="12191999" cy="7368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Expresión diferencial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D3124A-549A-4915-ACBF-FDA706AF21CF}"/>
              </a:ext>
            </a:extLst>
          </p:cNvPr>
          <p:cNvSpPr/>
          <p:nvPr/>
        </p:nvSpPr>
        <p:spPr>
          <a:xfrm>
            <a:off x="8161875" y="970113"/>
            <a:ext cx="4030126" cy="5887887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0C940D-1D81-A2E0-7FA8-A5797BA3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580"/>
            <a:ext cx="7884367" cy="2418162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2A88898-3D30-969A-9182-E42596C03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75" y="2377032"/>
            <a:ext cx="4030123" cy="2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F25681D-1369-6074-BC50-38CE5BBBE538}"/>
              </a:ext>
            </a:extLst>
          </p:cNvPr>
          <p:cNvSpPr/>
          <p:nvPr/>
        </p:nvSpPr>
        <p:spPr>
          <a:xfrm>
            <a:off x="65314" y="1184988"/>
            <a:ext cx="12126686" cy="17168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6273B63-57BE-DEB2-7CA0-F5852A2599CD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3B29D6D-4981-21B4-54BA-8B24FB54627C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4F4969C-31E9-2416-8772-80303BB84051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 la secuenciación</a:t>
                </a: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B603C15-8854-251B-881E-C5B838D8E43A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09160E3-E363-A467-E0EC-72FEEDD95538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A9F8E-05A0-7F06-F1AB-370A9DAF41E8}"/>
              </a:ext>
            </a:extLst>
          </p:cNvPr>
          <p:cNvSpPr txBox="1"/>
          <p:nvPr/>
        </p:nvSpPr>
        <p:spPr>
          <a:xfrm rot="16200000">
            <a:off x="1677531" y="3726806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Phred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score</a:t>
            </a:r>
          </a:p>
        </p:txBody>
      </p:sp>
      <p:pic>
        <p:nvPicPr>
          <p:cNvPr id="5122" name="Picture 2" descr="3. Quality control — Genomics Tutorial 2020.2.0 documentation">
            <a:extLst>
              <a:ext uri="{FF2B5EF4-FFF2-40B4-BE49-F238E27FC236}">
                <a16:creationId xmlns:a16="http://schemas.microsoft.com/office/drawing/2014/main" id="{0D06096F-F690-1F37-F4CF-DC920BBF2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40" y="1250886"/>
            <a:ext cx="7214120" cy="54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EBAA982-243A-8CD2-86E1-ACB1A5438B70}"/>
              </a:ext>
            </a:extLst>
          </p:cNvPr>
          <p:cNvSpPr txBox="1"/>
          <p:nvPr/>
        </p:nvSpPr>
        <p:spPr>
          <a:xfrm>
            <a:off x="0" y="1250886"/>
            <a:ext cx="23409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FastQC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9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eager: Output">
            <a:extLst>
              <a:ext uri="{FF2B5EF4-FFF2-40B4-BE49-F238E27FC236}">
                <a16:creationId xmlns:a16="http://schemas.microsoft.com/office/drawing/2014/main" id="{2E592242-7DBF-3A11-68F7-B600C658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2" y="1445304"/>
            <a:ext cx="11083430" cy="48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95AA2C9B-0487-AA85-0691-C98BF1C52026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437CA6EB-1ABD-662F-3EAC-69CB7D1C8049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B05C5DD-44C4-44C8-A3B2-C3A12C752330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Calidad de la secuenciación</a:t>
                </a: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31244474-CA40-B471-C312-4E6BC9B6452D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B17272D-E7AF-DB16-D08B-520C3E8D5D29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26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meter Resultaat Overstijgen adapter trimming - sipma-ict.nl">
            <a:extLst>
              <a:ext uri="{FF2B5EF4-FFF2-40B4-BE49-F238E27FC236}">
                <a16:creationId xmlns:a16="http://schemas.microsoft.com/office/drawing/2014/main" id="{9B929C6B-2A05-163A-AB79-C98D03F3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688"/>
            <a:ext cx="12192000" cy="30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06ED44-9880-BF10-1008-100B941036CF}"/>
              </a:ext>
            </a:extLst>
          </p:cNvPr>
          <p:cNvSpPr txBox="1"/>
          <p:nvPr/>
        </p:nvSpPr>
        <p:spPr>
          <a:xfrm>
            <a:off x="-1" y="5345123"/>
            <a:ext cx="690465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Eliminar adaptadores </a:t>
            </a:r>
            <a:r>
              <a:rPr lang="es-MX" dirty="0">
                <a:latin typeface="Arial" panose="020B0604020202020204" pitchFamily="34" charset="0"/>
                <a:ea typeface="Arial" panose="020B0604020202020204" pitchFamily="34" charset="0"/>
              </a:rPr>
              <a:t>con un </a:t>
            </a: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valor de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Phred</a:t>
            </a: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mínimo de 15 para obtener secuencias con longitudes mínimas de 30 bases </a:t>
            </a:r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1E205B0-2814-8B3F-37D5-4615D358F4EA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7EFBFC87-2A27-A053-E8E8-22FA1B4E8DBB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C933801-CCDD-C8EC-E317-99423AD598F7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Recorte y filtrado</a:t>
                </a: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D9D83CB-ACDC-159E-A8C8-53576A721480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3D05B8D-C5F1-1DB1-835A-D4C0C5A3FC88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EA30A79-2BB6-5320-B7EF-DB59196AB7AE}"/>
              </a:ext>
            </a:extLst>
          </p:cNvPr>
          <p:cNvSpPr txBox="1"/>
          <p:nvPr/>
        </p:nvSpPr>
        <p:spPr>
          <a:xfrm>
            <a:off x="0" y="1254356"/>
            <a:ext cx="27525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Programa: </a:t>
            </a:r>
            <a:r>
              <a:rPr lang="es-MX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Trimmomatic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8BB345B-BD62-C7A9-6AA6-B4B2DFFA935A}"/>
              </a:ext>
            </a:extLst>
          </p:cNvPr>
          <p:cNvSpPr/>
          <p:nvPr/>
        </p:nvSpPr>
        <p:spPr>
          <a:xfrm>
            <a:off x="65314" y="1184988"/>
            <a:ext cx="12126686" cy="17168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074" name="Picture 2" descr="Sequence Quality Per-base Before and After Trimming and Adapter... |  Download Scientific Diagram">
            <a:extLst>
              <a:ext uri="{FF2B5EF4-FFF2-40B4-BE49-F238E27FC236}">
                <a16:creationId xmlns:a16="http://schemas.microsoft.com/office/drawing/2014/main" id="{6B34AD25-0A8E-12AF-1523-A9B58E32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1324947"/>
            <a:ext cx="9144000" cy="54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6DEFB95-5311-5367-2806-BD3ED5AECD51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7456800-5ED0-CF08-051F-07A3EA752555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2BC80A58-F742-8781-5EC8-039EDCA7C445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Recorte y </a:t>
                </a:r>
                <a:r>
                  <a:rPr lang="es-MX" sz="2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filtado</a:t>
                </a:r>
                <a:endParaRPr lang="es-MX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AE85756E-B2A6-7506-5C7B-BFDBBDD01F74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EDE57AB-0819-385A-35D8-39AD8C1A65CF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06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4861782-4A3F-92AB-61E5-CCFC04C38F79}"/>
              </a:ext>
            </a:extLst>
          </p:cNvPr>
          <p:cNvSpPr/>
          <p:nvPr/>
        </p:nvSpPr>
        <p:spPr>
          <a:xfrm>
            <a:off x="0" y="1950103"/>
            <a:ext cx="12192000" cy="9476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 descr="We compare 'four different' approaches for quantifying homeolog... |  Download Scientific Diagram">
            <a:extLst>
              <a:ext uri="{FF2B5EF4-FFF2-40B4-BE49-F238E27FC236}">
                <a16:creationId xmlns:a16="http://schemas.microsoft.com/office/drawing/2014/main" id="{519A1191-DC40-2379-4F5D-014268BF0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 b="50607"/>
          <a:stretch/>
        </p:blipFill>
        <p:spPr bwMode="auto">
          <a:xfrm>
            <a:off x="65315" y="2318854"/>
            <a:ext cx="11781099" cy="4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5425C7E-F291-5466-2190-EE17D9A39825}"/>
              </a:ext>
            </a:extLst>
          </p:cNvPr>
          <p:cNvSpPr txBox="1"/>
          <p:nvPr/>
        </p:nvSpPr>
        <p:spPr>
          <a:xfrm>
            <a:off x="1800633" y="166571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Genoma de referencia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F43F1D-85AC-5438-0B3D-A30BCF89DF0F}"/>
              </a:ext>
            </a:extLst>
          </p:cNvPr>
          <p:cNvSpPr txBox="1"/>
          <p:nvPr/>
        </p:nvSpPr>
        <p:spPr>
          <a:xfrm>
            <a:off x="7999269" y="1527213"/>
            <a:ext cx="245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Transcriptoma de referencia (</a:t>
            </a:r>
            <a:r>
              <a:rPr lang="es-MX" b="1" i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b="1" i="1" dirty="0" err="1">
                <a:latin typeface="Arial" panose="020B0604020202020204" pitchFamily="34" charset="0"/>
                <a:cs typeface="Arial" panose="020B0604020202020204" pitchFamily="34" charset="0"/>
              </a:rPr>
              <a:t>novo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899813-F40D-5952-EFAD-B97672F73BB4}"/>
              </a:ext>
            </a:extLst>
          </p:cNvPr>
          <p:cNvGrpSpPr/>
          <p:nvPr/>
        </p:nvGrpSpPr>
        <p:grpSpPr>
          <a:xfrm>
            <a:off x="0" y="116632"/>
            <a:ext cx="11663266" cy="970113"/>
            <a:chOff x="0" y="116632"/>
            <a:chExt cx="11663266" cy="97011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18E7208-6D64-16F4-8393-D2EE4DC7B3AC}"/>
                </a:ext>
              </a:extLst>
            </p:cNvPr>
            <p:cNvGrpSpPr/>
            <p:nvPr/>
          </p:nvGrpSpPr>
          <p:grpSpPr>
            <a:xfrm>
              <a:off x="0" y="116632"/>
              <a:ext cx="11663266" cy="970113"/>
              <a:chOff x="0" y="116632"/>
              <a:chExt cx="11663266" cy="970113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7C41C72D-6223-F26A-7473-B46A843FB39F}"/>
                  </a:ext>
                </a:extLst>
              </p:cNvPr>
              <p:cNvSpPr/>
              <p:nvPr/>
            </p:nvSpPr>
            <p:spPr>
              <a:xfrm>
                <a:off x="0" y="233266"/>
                <a:ext cx="10870163" cy="736847"/>
              </a:xfrm>
              <a:prstGeom prst="rect">
                <a:avLst/>
              </a:prstGeom>
              <a:solidFill>
                <a:srgbClr val="6E06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Ensamble y mapeo</a:t>
                </a:r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6D151F35-4A18-8C40-84B9-3A084E475A71}"/>
                  </a:ext>
                </a:extLst>
              </p:cNvPr>
              <p:cNvSpPr/>
              <p:nvPr/>
            </p:nvSpPr>
            <p:spPr>
              <a:xfrm>
                <a:off x="10636899" y="116632"/>
                <a:ext cx="1026367" cy="970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3200" dirty="0"/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DA62851-6097-00B3-C988-7AE599F3FAFB}"/>
                </a:ext>
              </a:extLst>
            </p:cNvPr>
            <p:cNvSpPr txBox="1"/>
            <p:nvPr/>
          </p:nvSpPr>
          <p:spPr>
            <a:xfrm>
              <a:off x="10802871" y="324716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0008240-178D-6A25-231C-1DFD9AEC5E61}"/>
              </a:ext>
            </a:extLst>
          </p:cNvPr>
          <p:cNvSpPr txBox="1"/>
          <p:nvPr/>
        </p:nvSpPr>
        <p:spPr>
          <a:xfrm>
            <a:off x="0" y="1184660"/>
            <a:ext cx="33870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MX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Programas:</a:t>
            </a:r>
            <a:r>
              <a:rPr lang="es-MX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Trinity</a:t>
            </a:r>
            <a:r>
              <a:rPr lang="es-MX" sz="1800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Salmon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06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1632</Words>
  <Application>Microsoft Office PowerPoint</Application>
  <PresentationFormat>Panorámica</PresentationFormat>
  <Paragraphs>314</Paragraphs>
  <Slides>46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Meiryo</vt:lpstr>
      <vt:lpstr>Arial</vt:lpstr>
      <vt:lpstr>Calibri</vt:lpstr>
      <vt:lpstr>Corbel</vt:lpstr>
      <vt:lpstr>Fira Sans Extra Condensed Medium</vt:lpstr>
      <vt:lpstr>Wingdings</vt:lpstr>
      <vt:lpstr>SketchLinesVTI</vt:lpstr>
      <vt:lpstr>Flujo de trabajo para RNAseq Expresión diferencial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Descanso de 20min</vt:lpstr>
      <vt:lpstr>Expresión diferencial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RNA-seq</dc:title>
  <dc:creator>Andrea Hernández Miranda</dc:creator>
  <cp:lastModifiedBy>ANDREA HERNANDEZ MIRANDA</cp:lastModifiedBy>
  <cp:revision>221</cp:revision>
  <dcterms:created xsi:type="dcterms:W3CDTF">2021-03-23T23:31:28Z</dcterms:created>
  <dcterms:modified xsi:type="dcterms:W3CDTF">2024-06-12T19:47:16Z</dcterms:modified>
</cp:coreProperties>
</file>